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 id="2147483761" r:id="rId5"/>
    <p:sldMasterId id="2147483742" r:id="rId6"/>
    <p:sldMasterId id="2147483766" r:id="rId7"/>
    <p:sldMasterId id="2147483740" r:id="rId8"/>
  </p:sldMasterIdLst>
  <p:notesMasterIdLst>
    <p:notesMasterId r:id="rId11"/>
  </p:notesMasterIdLst>
  <p:sldIdLst>
    <p:sldId id="367" r:id="rId9"/>
    <p:sldId id="36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99"/>
    <p:restoredTop sz="94748"/>
  </p:normalViewPr>
  <p:slideViewPr>
    <p:cSldViewPr snapToGrid="0">
      <p:cViewPr varScale="1">
        <p:scale>
          <a:sx n="117" d="100"/>
          <a:sy n="117" d="100"/>
        </p:scale>
        <p:origin x="161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2.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10/2/24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910C8-7F42-834C-9FC5-8419262F27BE}" type="slidenum">
              <a:rPr lang="en-US" smtClean="0"/>
              <a:pPr/>
              <a:t>1</a:t>
            </a:fld>
            <a:endParaRPr lang="en-US"/>
          </a:p>
        </p:txBody>
      </p:sp>
    </p:spTree>
    <p:extLst>
      <p:ext uri="{BB962C8B-B14F-4D97-AF65-F5344CB8AC3E}">
        <p14:creationId xmlns:p14="http://schemas.microsoft.com/office/powerpoint/2010/main" val="3829873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910C8-7F42-834C-9FC5-8419262F27BE}" type="slidenum">
              <a:rPr lang="en-US" smtClean="0"/>
              <a:pPr/>
              <a:t>2</a:t>
            </a:fld>
            <a:endParaRPr lang="en-US"/>
          </a:p>
        </p:txBody>
      </p:sp>
    </p:spTree>
    <p:extLst>
      <p:ext uri="{BB962C8B-B14F-4D97-AF65-F5344CB8AC3E}">
        <p14:creationId xmlns:p14="http://schemas.microsoft.com/office/powerpoint/2010/main" val="4035252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90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1690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6810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69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392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4370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8268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63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62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37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1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10/2/24</a:t>
            </a:fld>
            <a:endParaRPr lang="en-US"/>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Tree>
    <p:extLst>
      <p:ext uri="{BB962C8B-B14F-4D97-AF65-F5344CB8AC3E}">
        <p14:creationId xmlns:p14="http://schemas.microsoft.com/office/powerpoint/2010/main" val="4174581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1DADD-CE4D-426F-A537-72DF92C4C630}"/>
              </a:ext>
            </a:extLst>
          </p:cNvPr>
          <p:cNvSpPr>
            <a:spLocks noGrp="1"/>
          </p:cNvSpPr>
          <p:nvPr>
            <p:ph type="dt" sz="half" idx="10"/>
          </p:nvPr>
        </p:nvSpPr>
        <p:spPr>
          <a:xfrm>
            <a:off x="628650" y="6356350"/>
            <a:ext cx="20574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C07F73-A887-42AF-A9E5-E3F343D3C91D}" type="datetimeFigureOut">
              <a:rPr lang="en-US" smtClean="0"/>
              <a:pPr/>
              <a:t>10/2/24</a:t>
            </a:fld>
            <a:endParaRPr lang="en-US"/>
          </a:p>
        </p:txBody>
      </p:sp>
      <p:sp>
        <p:nvSpPr>
          <p:cNvPr id="8" name="Footer Placeholder 7">
            <a:extLst>
              <a:ext uri="{FF2B5EF4-FFF2-40B4-BE49-F238E27FC236}">
                <a16:creationId xmlns:a16="http://schemas.microsoft.com/office/drawing/2014/main" id="{914ABA8B-E35D-40DD-B441-9FBEC5AF889B}"/>
              </a:ext>
            </a:extLst>
          </p:cNvPr>
          <p:cNvSpPr>
            <a:spLocks noGrp="1"/>
          </p:cNvSpPr>
          <p:nvPr>
            <p:ph type="ftr" sz="quarter" idx="11"/>
          </p:nvPr>
        </p:nvSpPr>
        <p:spPr>
          <a:xfrm>
            <a:off x="3028950" y="6356350"/>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9" name="Slide Number Placeholder 8">
            <a:extLst>
              <a:ext uri="{FF2B5EF4-FFF2-40B4-BE49-F238E27FC236}">
                <a16:creationId xmlns:a16="http://schemas.microsoft.com/office/drawing/2014/main" id="{A7FD354C-B1B2-4C96-807E-2187C8B45340}"/>
              </a:ext>
            </a:extLst>
          </p:cNvPr>
          <p:cNvSpPr>
            <a:spLocks noGrp="1"/>
          </p:cNvSpPr>
          <p:nvPr>
            <p:ph type="sldNum" sz="quarter" idx="12"/>
          </p:nvPr>
        </p:nvSpPr>
        <p:spPr>
          <a:xfrm>
            <a:off x="6457950" y="635635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860951-3C83-4875-A869-0586E7A52C8F}" type="slidenum">
              <a:rPr lang="en-US" smtClean="0"/>
              <a:pPr/>
              <a:t>‹#›</a:t>
            </a:fld>
            <a:endParaRPr lang="en-US"/>
          </a:p>
        </p:txBody>
      </p:sp>
    </p:spTree>
    <p:extLst>
      <p:ext uri="{BB962C8B-B14F-4D97-AF65-F5344CB8AC3E}">
        <p14:creationId xmlns:p14="http://schemas.microsoft.com/office/powerpoint/2010/main" val="334620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610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196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emf"/><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17.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58" r:id="rId3"/>
    <p:sldLayoutId id="2147483716"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4" name="TextBox 3">
            <a:extLst>
              <a:ext uri="{FF2B5EF4-FFF2-40B4-BE49-F238E27FC236}">
                <a16:creationId xmlns:a16="http://schemas.microsoft.com/office/drawing/2014/main" id="{2234DCB7-3BE5-4DD9-9616-B4B9297CEA50}"/>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23385181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84198749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59" r:id="rId3"/>
    <p:sldLayoutId id="214748376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7" name="TextBox 6">
            <a:extLst>
              <a:ext uri="{FF2B5EF4-FFF2-40B4-BE49-F238E27FC236}">
                <a16:creationId xmlns:a16="http://schemas.microsoft.com/office/drawing/2014/main" id="{0705D20B-28B6-469A-97BC-15AA768F9AB1}"/>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130255863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mailto:fxtradedesk@cboe.com"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CBOE SEF</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48047"/>
            <a:ext cx="8229600" cy="4699590"/>
          </a:xfrm>
        </p:spPr>
        <p:txBody>
          <a:bodyPr>
            <a:normAutofit/>
          </a:bodyPr>
          <a:lstStyle/>
          <a:p>
            <a:pPr>
              <a:lnSpc>
                <a:spcPct val="110000"/>
              </a:lnSpc>
            </a:pPr>
            <a:r>
              <a:rPr lang="en-US" dirty="0"/>
              <a:t>Will use secondary site at LD4 in London.  Firms must target secondary IPs to access ports at LD4.</a:t>
            </a:r>
          </a:p>
          <a:p>
            <a:endParaRPr lang="en-US" dirty="0"/>
          </a:p>
          <a:p>
            <a:r>
              <a:rPr lang="en-US" dirty="0"/>
              <a:t>The trading session will be open from 9:00 AM to 11:00 AM ET.</a:t>
            </a:r>
          </a:p>
          <a:p>
            <a:endParaRPr lang="en-US" dirty="0"/>
          </a:p>
          <a:p>
            <a:pPr>
              <a:lnSpc>
                <a:spcPct val="110000"/>
              </a:lnSpc>
            </a:pPr>
            <a:r>
              <a:rPr lang="en-US" dirty="0"/>
              <a:t>Participants are encouraged to enter orders and trade with other participants.</a:t>
            </a:r>
          </a:p>
          <a:p>
            <a:endParaRPr lang="en-US" dirty="0"/>
          </a:p>
          <a:p>
            <a:pPr>
              <a:lnSpc>
                <a:spcPct val="100000"/>
              </a:lnSpc>
            </a:pPr>
            <a:r>
              <a:rPr lang="en-US" dirty="0"/>
              <a:t>Customers who would like to participate are required to submit notice to Cboe SEF thirty (30) days in advance of the scheduled test and engage in a connectivity test prior to the test.</a:t>
            </a:r>
          </a:p>
          <a:p>
            <a:pPr marL="0" indent="0">
              <a:buNone/>
            </a:pPr>
            <a:endParaRPr lang="en-US" dirty="0"/>
          </a:p>
        </p:txBody>
      </p:sp>
    </p:spTree>
    <p:extLst>
      <p:ext uri="{BB962C8B-B14F-4D97-AF65-F5344CB8AC3E}">
        <p14:creationId xmlns:p14="http://schemas.microsoft.com/office/powerpoint/2010/main" val="260328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CBOE SEF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426029"/>
            <a:ext cx="8229600" cy="4965627"/>
          </a:xfrm>
        </p:spPr>
        <p:txBody>
          <a:bodyPr>
            <a:normAutofit fontScale="77500" lnSpcReduction="20000"/>
          </a:bodyPr>
          <a:lstStyle/>
          <a:p>
            <a:pPr marL="0" indent="0">
              <a:lnSpc>
                <a:spcPct val="100000"/>
              </a:lnSpc>
              <a:buNone/>
            </a:pPr>
            <a:r>
              <a:rPr lang="en-US" sz="2300" b="1" dirty="0"/>
              <a:t>Test Script</a:t>
            </a:r>
            <a:r>
              <a:rPr lang="en-US" sz="2300" dirty="0"/>
              <a:t> </a:t>
            </a:r>
          </a:p>
          <a:p>
            <a:pPr marL="0" indent="0">
              <a:lnSpc>
                <a:spcPct val="120000"/>
              </a:lnSpc>
              <a:buNone/>
            </a:pPr>
            <a:r>
              <a:rPr lang="en-US" dirty="0"/>
              <a:t>Customers with connectivity to the secondary site will be allowed to connect, submit orders, and receive market data for the duration of the test.  The trade date for all transactions on all SEF messaging (e.g. order acknowledgements, execution reports, drop, and market data) during this test will be the following Monday (10/7/2024).  The following functionality will be available during the DR test: </a:t>
            </a:r>
          </a:p>
          <a:p>
            <a:pPr marL="0" indent="0">
              <a:lnSpc>
                <a:spcPct val="100000"/>
              </a:lnSpc>
              <a:buNone/>
            </a:pPr>
            <a:r>
              <a:rPr lang="en-US" dirty="0"/>
              <a:t> </a:t>
            </a:r>
          </a:p>
          <a:p>
            <a:pPr lvl="1">
              <a:lnSpc>
                <a:spcPct val="100000"/>
              </a:lnSpc>
            </a:pPr>
            <a:r>
              <a:rPr lang="en-US" sz="2100" dirty="0"/>
              <a:t>Order entry</a:t>
            </a:r>
          </a:p>
          <a:p>
            <a:pPr lvl="1">
              <a:lnSpc>
                <a:spcPct val="100000"/>
              </a:lnSpc>
            </a:pPr>
            <a:r>
              <a:rPr lang="en-US" sz="2100" dirty="0"/>
              <a:t>Trade matching</a:t>
            </a:r>
          </a:p>
          <a:p>
            <a:pPr lvl="1">
              <a:lnSpc>
                <a:spcPct val="100000"/>
              </a:lnSpc>
            </a:pPr>
            <a:r>
              <a:rPr lang="en-US" sz="2100" dirty="0"/>
              <a:t>Market data dissemination</a:t>
            </a:r>
          </a:p>
          <a:p>
            <a:pPr lvl="1">
              <a:lnSpc>
                <a:spcPct val="100000"/>
              </a:lnSpc>
            </a:pPr>
            <a:r>
              <a:rPr lang="en-US" sz="2100" dirty="0"/>
              <a:t>FIX Drop copies</a:t>
            </a:r>
          </a:p>
          <a:p>
            <a:pPr>
              <a:lnSpc>
                <a:spcPct val="100000"/>
              </a:lnSpc>
            </a:pPr>
            <a:endParaRPr lang="en-US" dirty="0"/>
          </a:p>
          <a:p>
            <a:pPr>
              <a:lnSpc>
                <a:spcPct val="120000"/>
              </a:lnSpc>
            </a:pPr>
            <a:r>
              <a:rPr lang="en-US" dirty="0"/>
              <a:t>Customers will be able to use their Production logins to connect and trade during the BCP/DR test.</a:t>
            </a:r>
          </a:p>
          <a:p>
            <a:pPr>
              <a:lnSpc>
                <a:spcPct val="100000"/>
              </a:lnSpc>
            </a:pPr>
            <a:endParaRPr lang="en-US" dirty="0"/>
          </a:p>
          <a:p>
            <a:pPr marL="0" indent="0">
              <a:lnSpc>
                <a:spcPct val="100000"/>
              </a:lnSpc>
              <a:buNone/>
            </a:pPr>
            <a:r>
              <a:rPr lang="en-US" dirty="0"/>
              <a:t>Contact:</a:t>
            </a:r>
          </a:p>
          <a:p>
            <a:r>
              <a:rPr lang="en-US" b="1" dirty="0"/>
              <a:t>212.378.8558</a:t>
            </a:r>
          </a:p>
          <a:p>
            <a:r>
              <a:rPr lang="en-US" dirty="0">
                <a:hlinkClick r:id="rId3"/>
              </a:rPr>
              <a:t>fxtradedesk@cboe.com</a:t>
            </a:r>
            <a:endParaRPr lang="en-US" dirty="0"/>
          </a:p>
        </p:txBody>
      </p:sp>
    </p:spTree>
    <p:extLst>
      <p:ext uri="{BB962C8B-B14F-4D97-AF65-F5344CB8AC3E}">
        <p14:creationId xmlns:p14="http://schemas.microsoft.com/office/powerpoint/2010/main" val="2813929228"/>
      </p:ext>
    </p:extLst>
  </p:cSld>
  <p:clrMapOvr>
    <a:masterClrMapping/>
  </p:clrMapOvr>
</p:sld>
</file>

<file path=ppt/theme/theme1.xml><?xml version="1.0" encoding="utf-8"?>
<a:theme xmlns:a="http://schemas.openxmlformats.org/drawingml/2006/main" name="Interior slides_w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CB8D958-18BA-4A2F-B3ED-3094FF83B51F}"/>
    </a:ext>
  </a:extLst>
</a:theme>
</file>

<file path=ppt/theme/theme2.xml><?xml version="1.0" encoding="utf-8"?>
<a:theme xmlns:a="http://schemas.openxmlformats.org/drawingml/2006/main" name="Interior slides_w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5A648A1-D264-48AC-82AD-4FBB214D6922}"/>
    </a:ext>
  </a:extLst>
</a:theme>
</file>

<file path=ppt/theme/theme3.xml><?xml version="1.0" encoding="utf-8"?>
<a:theme xmlns:a="http://schemas.openxmlformats.org/drawingml/2006/main" name="Interior slides_No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66A5330-AB83-4564-8823-1C6FD722FACA}"/>
    </a:ext>
  </a:extLst>
</a:theme>
</file>

<file path=ppt/theme/theme4.xml><?xml version="1.0" encoding="utf-8"?>
<a:theme xmlns:a="http://schemas.openxmlformats.org/drawingml/2006/main" name="Interior slides_No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1F7355F6-4E1D-4512-AF2B-82CA553CB91A}"/>
    </a:ext>
  </a:extLst>
</a:theme>
</file>

<file path=ppt/theme/theme5.xml><?xml version="1.0" encoding="utf-8"?>
<a:theme xmlns:a="http://schemas.openxmlformats.org/drawingml/2006/main" name="Concluding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840B1C0-70E7-4D13-A666-D6D96E2ADD5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BF086C32B17346B8130D26F24364DD" ma:contentTypeVersion="16" ma:contentTypeDescription="Create a new document." ma:contentTypeScope="" ma:versionID="b82cbb0bed3cb630ff18eb00444ddb8f">
  <xsd:schema xmlns:xsd="http://www.w3.org/2001/XMLSchema" xmlns:xs="http://www.w3.org/2001/XMLSchema" xmlns:p="http://schemas.microsoft.com/office/2006/metadata/properties" xmlns:ns2="f321cc19-8678-4f0b-8d8e-188e7c02e2be" xmlns:ns3="b1dc8d5e-a797-4cf4-8b99-2f35a2d8a579" targetNamespace="http://schemas.microsoft.com/office/2006/metadata/properties" ma:root="true" ma:fieldsID="201e042af1d4c50d98caeec188a48178" ns2:_="" ns3:_="">
    <xsd:import namespace="f321cc19-8678-4f0b-8d8e-188e7c02e2be"/>
    <xsd:import namespace="b1dc8d5e-a797-4cf4-8b99-2f35a2d8a57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1cc19-8678-4f0b-8d8e-188e7c02e2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0317f6e-2cf7-4ca2-aff5-a4d7f2f902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dc8d5e-a797-4cf4-8b99-2f35a2d8a57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bff8164-d40a-4a58-8c78-6419d99c6f26}" ma:internalName="TaxCatchAll" ma:showField="CatchAllData" ma:web="b1dc8d5e-a797-4cf4-8b99-2f35a2d8a5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1dc8d5e-a797-4cf4-8b99-2f35a2d8a579" xsi:nil="true"/>
    <lcf76f155ced4ddcb4097134ff3c332f xmlns="f321cc19-8678-4f0b-8d8e-188e7c02e2b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52F072-52EA-4177-883B-60FCB33FB0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1cc19-8678-4f0b-8d8e-188e7c02e2be"/>
    <ds:schemaRef ds:uri="b1dc8d5e-a797-4cf4-8b99-2f35a2d8a5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5178D3-992A-4AC0-8D89-3D90FF0F224E}">
  <ds:schemaRefs>
    <ds:schemaRef ds:uri="http://www.w3.org/XML/1998/namespace"/>
    <ds:schemaRef ds:uri="http://schemas.microsoft.com/office/2006/documentManagement/types"/>
    <ds:schemaRef ds:uri="http://purl.org/dc/elements/1.1/"/>
    <ds:schemaRef ds:uri="http://purl.org/dc/dcmitype/"/>
    <ds:schemaRef ds:uri="http://schemas.microsoft.com/office/2006/metadata/properties"/>
    <ds:schemaRef ds:uri="http://schemas.microsoft.com/office/infopath/2007/PartnerControls"/>
    <ds:schemaRef ds:uri="http://schemas.openxmlformats.org/package/2006/metadata/core-properties"/>
    <ds:schemaRef ds:uri="b1dc8d5e-a797-4cf4-8b99-2f35a2d8a579"/>
    <ds:schemaRef ds:uri="f321cc19-8678-4f0b-8d8e-188e7c02e2be"/>
    <ds:schemaRef ds:uri="http://purl.org/dc/terms/"/>
  </ds:schemaRefs>
</ds:datastoreItem>
</file>

<file path=customXml/itemProps3.xml><?xml version="1.0" encoding="utf-8"?>
<ds:datastoreItem xmlns:ds="http://schemas.openxmlformats.org/officeDocument/2006/customXml" ds:itemID="{80ABB4EB-E615-4EC8-9188-07114EA818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Title Slides</Template>
  <TotalTime>15784</TotalTime>
  <Words>208</Words>
  <Application>Microsoft Macintosh PowerPoint</Application>
  <PresentationFormat>On-screen Show (4:3)</PresentationFormat>
  <Paragraphs>24</Paragraphs>
  <Slides>2</Slides>
  <Notes>2</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2</vt:i4>
      </vt:variant>
    </vt:vector>
  </HeadingPairs>
  <TitlesOfParts>
    <vt:vector size="9" baseType="lpstr">
      <vt:lpstr>Arial</vt:lpstr>
      <vt:lpstr>Lato</vt:lpstr>
      <vt:lpstr>Interior slides_wWatermark</vt:lpstr>
      <vt:lpstr>Interior slides_wWatermark_wPgNu</vt:lpstr>
      <vt:lpstr>Interior slides_NoWatermark</vt:lpstr>
      <vt:lpstr>Interior slides_NoWatermark_wPgNu</vt:lpstr>
      <vt:lpstr>Concluding slide</vt:lpstr>
      <vt:lpstr>CBOE SEF</vt:lpstr>
      <vt:lpstr>CBOE SEF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Continuity Disaster Recovery Test Briefings</dc:title>
  <dc:creator>Steve P.</dc:creator>
  <cp:lastModifiedBy>Steve Proctor</cp:lastModifiedBy>
  <cp:revision>193</cp:revision>
  <dcterms:created xsi:type="dcterms:W3CDTF">2020-08-08T18:31:41Z</dcterms:created>
  <dcterms:modified xsi:type="dcterms:W3CDTF">2024-10-02T20:51:12Z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0x01010051BF086C32B17346B8130D26F24364DD</vt:lpwstr>
  </property>
  <property fmtid="{D5CDD505-2E9C-101B-9397-08002B2CF9AE}" pid="3" name="MediaServiceImageTags">
    <vt:lpwstr/>
  </property>
</Properties>
</file>