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  <p:sldMasterId id="2147483761" r:id="rId5"/>
    <p:sldMasterId id="2147483742" r:id="rId6"/>
    <p:sldMasterId id="2147483766" r:id="rId7"/>
    <p:sldMasterId id="2147483740" r:id="rId8"/>
  </p:sldMasterIdLst>
  <p:notesMasterIdLst>
    <p:notesMasterId r:id="rId11"/>
  </p:notesMasterIdLst>
  <p:sldIdLst>
    <p:sldId id="371" r:id="rId9"/>
    <p:sldId id="37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18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99"/>
    <p:restoredTop sz="94748"/>
  </p:normalViewPr>
  <p:slideViewPr>
    <p:cSldViewPr snapToGrid="0">
      <p:cViewPr varScale="1">
        <p:scale>
          <a:sx n="117" d="100"/>
          <a:sy n="117" d="100"/>
        </p:scale>
        <p:origin x="16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Lato" panose="020F0502020204030203" pitchFamily="34" charset="0"/>
              </a:defRPr>
            </a:lvl1pPr>
          </a:lstStyle>
          <a:p>
            <a:fld id="{7E9973D8-64F4-E64F-818B-00189F1CBE1D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Lato" panose="020F0502020204030203" pitchFamily="34" charset="0"/>
              </a:defRPr>
            </a:lvl1pPr>
          </a:lstStyle>
          <a:p>
            <a:fld id="{EC8910C8-7F42-834C-9FC5-8419262F27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057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5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0" name="Google Shape;480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5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6" name="Google Shape;486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5141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908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1690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69D2-EEC4-485C-BB42-95F6D1541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968109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0869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39273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43705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69D2-EEC4-485C-BB42-95F6D1541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482685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6581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5633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627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C2418-BCE1-4BC1-B121-1E5EB8D94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377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848B8F-5060-4ED7-9C12-540DA3A5BF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479FE1AD-3F9A-4AC3-A78C-DCE865689AAC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FAE50A-1DE8-43A9-B575-E3C3F8090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80472" y="6356351"/>
            <a:ext cx="3222763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93963684-DCED-4DA0-88A9-0916697D9B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6138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39BFA68F-C36C-FF42-9D07-40C01FBE9E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479FE1AD-3F9A-4AC3-A78C-DCE865689AAC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5B639108-1F63-7640-8ECF-CAF5ACBFC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80472" y="6356351"/>
            <a:ext cx="3222763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93963684-DCED-4DA0-88A9-0916697D9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581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C1DADD-CE4D-426F-A537-72DF92C4C6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AC07F73-A887-42AF-A9E5-E3F343D3C91D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4ABA8B-E35D-40DD-B441-9FBEC5AF8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FD354C-B1B2-4C96-807E-2187C8B45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8860951-3C83-4875-A869-0586E7A52C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08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C2418-BCE1-4BC1-B121-1E5EB8D94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06108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9196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emf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.emf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emf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9AA14140-96C4-5E47-B071-668B9B963CF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20000"/>
          </a:blip>
          <a:stretch>
            <a:fillRect/>
          </a:stretch>
        </p:blipFill>
        <p:spPr>
          <a:xfrm>
            <a:off x="5880810" y="204484"/>
            <a:ext cx="3263189" cy="6653515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106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58" r:id="rId3"/>
    <p:sldLayoutId id="2147483716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9AA14140-96C4-5E47-B071-668B9B963CF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20000"/>
          </a:blip>
          <a:stretch>
            <a:fillRect/>
          </a:stretch>
        </p:blipFill>
        <p:spPr>
          <a:xfrm>
            <a:off x="5880810" y="204484"/>
            <a:ext cx="3263189" cy="6653515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234DCB7-3BE5-4DD9-9616-B4B9297CEA50}"/>
              </a:ext>
            </a:extLst>
          </p:cNvPr>
          <p:cNvSpPr txBox="1"/>
          <p:nvPr userDrawn="1"/>
        </p:nvSpPr>
        <p:spPr>
          <a:xfrm>
            <a:off x="8610600" y="6523773"/>
            <a:ext cx="520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0761A7C-78C5-4503-875C-B71E68D80ABF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</a:rPr>
              <a:t>‹#›</a:t>
            </a:fld>
            <a:endParaRPr lang="en-US" sz="1400">
              <a:solidFill>
                <a:schemeClr val="tx1"/>
              </a:solidFill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518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987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59" r:id="rId3"/>
    <p:sldLayoutId id="2147483760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705D20B-28B6-469A-97BC-15AA768F9AB1}"/>
              </a:ext>
            </a:extLst>
          </p:cNvPr>
          <p:cNvSpPr txBox="1"/>
          <p:nvPr userDrawn="1"/>
        </p:nvSpPr>
        <p:spPr>
          <a:xfrm>
            <a:off x="8610600" y="6523773"/>
            <a:ext cx="520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0761A7C-78C5-4503-875C-B71E68D80ABF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</a:rPr>
              <a:t>‹#›</a:t>
            </a:fld>
            <a:endParaRPr lang="en-US" sz="1400">
              <a:solidFill>
                <a:schemeClr val="tx1"/>
              </a:solidFill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55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3E621156-68EF-CC47-B848-34A377273FE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35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95D6A118-8AD1-204F-BF2C-0A5570B1BA0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45579" y="2565400"/>
            <a:ext cx="3378200" cy="172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497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CDCC-CS@tmx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hyperlink" Target="mailto:Jean-Francois.Royal@tmx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p57"/>
          <p:cNvSpPr txBox="1">
            <a:spLocks noGrp="1"/>
          </p:cNvSpPr>
          <p:nvPr>
            <p:ph type="title"/>
          </p:nvPr>
        </p:nvSpPr>
        <p:spPr>
          <a:xfrm>
            <a:off x="628650" y="169500"/>
            <a:ext cx="7886700" cy="8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Lato"/>
              <a:buNone/>
            </a:pPr>
            <a:r>
              <a:rPr lang="en-US" sz="2400" dirty="0"/>
              <a:t>CANADIAN DERIVATIVES CLEARING CORPORATION</a:t>
            </a:r>
            <a:endParaRPr sz="2400" dirty="0"/>
          </a:p>
        </p:txBody>
      </p:sp>
      <p:sp>
        <p:nvSpPr>
          <p:cNvPr id="483" name="Google Shape;483;p57"/>
          <p:cNvSpPr txBox="1">
            <a:spLocks noGrp="1"/>
          </p:cNvSpPr>
          <p:nvPr>
            <p:ph type="body" idx="1"/>
          </p:nvPr>
        </p:nvSpPr>
        <p:spPr>
          <a:xfrm>
            <a:off x="402175" y="857151"/>
            <a:ext cx="8540700" cy="55268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 sz="15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Similarly to MX, CDCC will also offer two connectivity periods; the first at the primary site, and the second at the DR site.</a:t>
            </a:r>
            <a:endParaRPr lang="en-US" sz="1500" dirty="0"/>
          </a:p>
          <a:p>
            <a:pPr marL="742950" lvl="1" indent="-279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</a:pPr>
            <a:r>
              <a:rPr lang="en-US" sz="15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Clearing Members will verify connectivity and can send/receive messages</a:t>
            </a:r>
            <a:endParaRPr lang="en-US" sz="1500" dirty="0"/>
          </a:p>
          <a:p>
            <a:pPr marL="742950" lvl="1" indent="-279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</a:pPr>
            <a:r>
              <a:rPr lang="en-US" sz="15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 network, DNS, or IP changes will be required to connect to the DR site during the connectivity test or the FIA DR Test</a:t>
            </a:r>
            <a:endParaRPr lang="en-US" sz="1500" dirty="0"/>
          </a:p>
          <a:p>
            <a:pPr marL="742950" lvl="1" indent="-279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</a:pPr>
            <a:r>
              <a:rPr lang="en-US" sz="15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Clearing Members must register via the FIA website</a:t>
            </a:r>
            <a:endParaRPr lang="en-US" sz="1500" dirty="0"/>
          </a:p>
          <a:p>
            <a:pPr marL="742950" lvl="1" indent="-279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</a:pPr>
            <a:r>
              <a:rPr lang="en-US" sz="1500" dirty="0">
                <a:latin typeface="Arial"/>
                <a:ea typeface="Arial"/>
                <a:cs typeface="Arial"/>
                <a:sym typeface="Arial"/>
              </a:rPr>
              <a:t>Clearing Members w</a:t>
            </a:r>
            <a:r>
              <a:rPr lang="en-US" sz="15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ill test SFTP/Reporting capabilities</a:t>
            </a:r>
            <a:endParaRPr lang="en-US" sz="1500" dirty="0"/>
          </a:p>
          <a:p>
            <a:pPr marL="742950" lvl="1" indent="-279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</a:pPr>
            <a:r>
              <a:rPr lang="en-US" sz="1500" dirty="0">
                <a:latin typeface="Arial"/>
                <a:ea typeface="Arial"/>
                <a:cs typeface="Arial"/>
                <a:sym typeface="Arial"/>
              </a:rPr>
              <a:t>Clearing Members w</a:t>
            </a:r>
            <a:r>
              <a:rPr lang="en-US" sz="15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ill test FIXML capabilities</a:t>
            </a:r>
          </a:p>
          <a:p>
            <a:pPr marL="742950" lvl="1" indent="-279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500"/>
              <a:buFont typeface="Arial"/>
              <a:buChar char="–"/>
            </a:pPr>
            <a:r>
              <a:rPr lang="en-US" sz="1500" dirty="0">
                <a:latin typeface="Arial"/>
                <a:ea typeface="Arial"/>
                <a:cs typeface="Arial"/>
                <a:sym typeface="Arial"/>
              </a:rPr>
              <a:t>Clearing Members will test Position Declaration Files (PCS &amp; GCM) functionality</a:t>
            </a:r>
          </a:p>
          <a:p>
            <a:pPr marL="457200" lvl="1" indent="0" algn="l" rtl="0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400"/>
              <a:buNone/>
            </a:pPr>
            <a:endParaRPr lang="en-US" sz="3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238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 sz="15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 October 5</a:t>
            </a:r>
            <a:r>
              <a:rPr lang="en-US" sz="1500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</a:t>
            </a:r>
            <a:r>
              <a:rPr lang="en-US" sz="15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test day only, provided there are no issues or delays, markets will be in Pre-Opening state by (latest) 11:00 AM EDT </a:t>
            </a:r>
            <a:endParaRPr lang="en-US" sz="1500" dirty="0"/>
          </a:p>
          <a:p>
            <a:pPr marL="742950" lvl="1" indent="-279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</a:pPr>
            <a:r>
              <a:rPr lang="en-US" sz="15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 trades will occur during the Pre-Opening period</a:t>
            </a:r>
            <a:endParaRPr lang="en-US" sz="1500" dirty="0"/>
          </a:p>
          <a:p>
            <a:pPr marL="742950" lvl="1" indent="-279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</a:pPr>
            <a:r>
              <a:rPr lang="en-US" sz="15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Pre-Opening and Opening Times will need to be confirmed (dependent on actual recovery time)</a:t>
            </a:r>
            <a:endParaRPr lang="en-US" sz="1500" dirty="0"/>
          </a:p>
          <a:p>
            <a:pPr marL="742950" lvl="1" indent="-279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</a:pPr>
            <a:r>
              <a:rPr lang="en-US" sz="15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MX will provide automated market volume for bid/offer on selected instruments</a:t>
            </a:r>
            <a:endParaRPr lang="en-US" sz="1500" dirty="0"/>
          </a:p>
          <a:p>
            <a:pPr marL="742950" lvl="1" indent="-285750" algn="l" rtl="0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lang="en-US" sz="3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1450" lvl="0" indent="-1524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 sz="1500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Provided there are no issues or delays, the market </a:t>
            </a:r>
            <a:r>
              <a:rPr lang="en-US" sz="15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will open at 11:15 AM EDT</a:t>
            </a:r>
            <a:endParaRPr lang="en-US" sz="1500" dirty="0"/>
          </a:p>
          <a:p>
            <a:pPr marL="742950" lvl="1" indent="-279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</a:pPr>
            <a:r>
              <a:rPr lang="en-US" sz="15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 trades performed during testing hours will be valid</a:t>
            </a:r>
            <a:endParaRPr lang="en-US" sz="1500" dirty="0"/>
          </a:p>
          <a:p>
            <a:pPr marL="742950" lvl="1" indent="-279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</a:pPr>
            <a:r>
              <a:rPr lang="en-US" sz="15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Clearing Members MUST clean up all backend system data after testing</a:t>
            </a:r>
            <a:endParaRPr lang="en-US" sz="1500" dirty="0"/>
          </a:p>
          <a:p>
            <a:pPr marL="742950" lvl="1" indent="-279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</a:pPr>
            <a:r>
              <a:rPr lang="en-US" sz="15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Trades will flow from MX to CDCC’s environment  </a:t>
            </a:r>
            <a:endParaRPr lang="en-US" sz="1500" dirty="0"/>
          </a:p>
          <a:p>
            <a:pPr marL="742950" lvl="1" indent="-279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</a:pPr>
            <a:r>
              <a:rPr lang="en-US" sz="15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Trades &amp; Positions will be available for validation via SOLA® Clearing Manager</a:t>
            </a:r>
            <a:endParaRPr lang="en-US" sz="1500" dirty="0"/>
          </a:p>
          <a:p>
            <a:pPr marL="171450" lvl="0" indent="-825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p58"/>
          <p:cNvSpPr txBox="1"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</a:pPr>
            <a:r>
              <a:rPr lang="en-US" sz="2800"/>
              <a:t>MX/CDCC </a:t>
            </a:r>
            <a:r>
              <a:rPr lang="en-US" sz="2400"/>
              <a:t>(cont’d)</a:t>
            </a:r>
            <a:endParaRPr/>
          </a:p>
        </p:txBody>
      </p:sp>
      <p:sp>
        <p:nvSpPr>
          <p:cNvPr id="489" name="Google Shape;489;p5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8229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1800" b="1" dirty="0"/>
              <a:t>Important Dates</a:t>
            </a:r>
            <a:endParaRPr lang="en-US" sz="1800" dirty="0"/>
          </a:p>
          <a:p>
            <a:pPr marL="171450" lvl="0" indent="-171450" algn="l" rtl="0">
              <a:lnSpc>
                <a:spcPct val="12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1800" dirty="0"/>
              <a:t>Connectivity testing will be offered on September 14</a:t>
            </a:r>
            <a:r>
              <a:rPr lang="en-US" sz="1800" baseline="30000" dirty="0"/>
              <a:t>th</a:t>
            </a:r>
            <a:r>
              <a:rPr lang="en-US" sz="1800" dirty="0"/>
              <a:t>, 2024 for both MX and CDCC participants/clearing members</a:t>
            </a:r>
          </a:p>
          <a:p>
            <a:pPr marL="171450" lvl="0" indent="-65722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en-US" sz="1800" dirty="0"/>
          </a:p>
          <a:p>
            <a:pPr marL="0" lvl="0" indent="0" algn="l" rtl="0">
              <a:lnSpc>
                <a:spcPct val="11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1800" b="1" dirty="0"/>
              <a:t>Contacts</a:t>
            </a:r>
            <a:endParaRPr lang="en-US" sz="1800" dirty="0"/>
          </a:p>
          <a:p>
            <a:pPr marL="171450" lvl="0" indent="-171450" algn="l" rtl="0">
              <a:lnSpc>
                <a:spcPct val="11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1800" dirty="0"/>
              <a:t>Contact the following for Montreal Exchange business questions:</a:t>
            </a:r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en-US" sz="1800" dirty="0"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en-US" sz="1800" dirty="0"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en-US" sz="1800" dirty="0"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en-US" sz="1800" dirty="0"/>
          </a:p>
          <a:p>
            <a:pPr marL="171450" lvl="0" indent="-65722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en-US" sz="1800" dirty="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1800" dirty="0"/>
              <a:t>Contact Antoinette Wu with any CDCC business questions:</a:t>
            </a:r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1800" dirty="0"/>
              <a:t>	416-350-2777</a:t>
            </a:r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1800" dirty="0"/>
              <a:t>	</a:t>
            </a:r>
            <a:r>
              <a:rPr lang="en-US" sz="1800" u="sng" dirty="0">
                <a:solidFill>
                  <a:schemeClr val="hlink"/>
                </a:solidFill>
                <a:hlinkClick r:id="rId3"/>
              </a:rPr>
              <a:t>CDCC-CS@tmx.com</a:t>
            </a:r>
            <a:endParaRPr lang="en-US" sz="1800" dirty="0"/>
          </a:p>
        </p:txBody>
      </p:sp>
      <p:graphicFrame>
        <p:nvGraphicFramePr>
          <p:cNvPr id="490" name="Google Shape;490;p58"/>
          <p:cNvGraphicFramePr/>
          <p:nvPr>
            <p:extLst>
              <p:ext uri="{D42A27DB-BD31-4B8C-83A1-F6EECF244321}">
                <p14:modId xmlns:p14="http://schemas.microsoft.com/office/powerpoint/2010/main" val="1852420643"/>
              </p:ext>
            </p:extLst>
          </p:nvPr>
        </p:nvGraphicFramePr>
        <p:xfrm>
          <a:off x="1118886" y="3765100"/>
          <a:ext cx="6096000" cy="111255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Jean-François Royal</a:t>
                      </a:r>
                      <a:endParaRPr lang="en-US" dirty="0">
                        <a:effectLst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Marco </a:t>
                      </a:r>
                      <a:r>
                        <a:rPr lang="en-US" sz="13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Rampazzo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514-787-6568</a:t>
                      </a:r>
                      <a:endParaRPr lang="en-US" dirty="0">
                        <a:effectLst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514-871-3564</a:t>
                      </a:r>
                    </a:p>
                  </a:txBody>
                  <a:tcPr marL="95250" marR="95250" marT="47625" marB="476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50" b="0" i="0" u="sng" strike="noStrike" dirty="0">
                          <a:solidFill>
                            <a:srgbClr val="00A4E7"/>
                          </a:solidFill>
                          <a:effectLst/>
                          <a:latin typeface="Arial" panose="020B0604020202020204" pitchFamily="34" charset="0"/>
                          <a:hlinkClick r:id="rId4"/>
                        </a:rPr>
                        <a:t>Jean-Francois.Royal@tmx.com</a:t>
                      </a:r>
                      <a:endParaRPr lang="en-US" dirty="0">
                        <a:effectLst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50" b="0" i="0" u="sng" strike="noStrike" dirty="0">
                          <a:solidFill>
                            <a:srgbClr val="00A4E7"/>
                          </a:solidFill>
                          <a:effectLst/>
                          <a:latin typeface="Arial" panose="020B0604020202020204" pitchFamily="34" charset="0"/>
                          <a:hlinkClick r:id="rId4"/>
                        </a:rPr>
                        <a:t>Marco.Rampazzo@tmx.com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Interior slides_wWatermark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FIA - Lato">
      <a:majorFont>
        <a:latin typeface="Lat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CB8D958-18BA-4A2F-B3ED-3094FF83B51F}"/>
    </a:ext>
  </a:extLst>
</a:theme>
</file>

<file path=ppt/theme/theme2.xml><?xml version="1.0" encoding="utf-8"?>
<a:theme xmlns:a="http://schemas.openxmlformats.org/drawingml/2006/main" name="Interior slides_wWatermark_wPgNu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5A648A1-D264-48AC-82AD-4FBB214D6922}"/>
    </a:ext>
  </a:extLst>
</a:theme>
</file>

<file path=ppt/theme/theme3.xml><?xml version="1.0" encoding="utf-8"?>
<a:theme xmlns:a="http://schemas.openxmlformats.org/drawingml/2006/main" name="Interior slides_NoWatermark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B66A5330-AB83-4564-8823-1C6FD722FACA}"/>
    </a:ext>
  </a:extLst>
</a:theme>
</file>

<file path=ppt/theme/theme4.xml><?xml version="1.0" encoding="utf-8"?>
<a:theme xmlns:a="http://schemas.openxmlformats.org/drawingml/2006/main" name="Interior slides_NoWatermark_wPgNu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1F7355F6-4E1D-4512-AF2B-82CA553CB91A}"/>
    </a:ext>
  </a:extLst>
</a:theme>
</file>

<file path=ppt/theme/theme5.xml><?xml version="1.0" encoding="utf-8"?>
<a:theme xmlns:a="http://schemas.openxmlformats.org/drawingml/2006/main" name="Concluding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840B1C0-70E7-4D13-A666-D6D96E2ADD53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BF086C32B17346B8130D26F24364DD" ma:contentTypeVersion="16" ma:contentTypeDescription="Create a new document." ma:contentTypeScope="" ma:versionID="b82cbb0bed3cb630ff18eb00444ddb8f">
  <xsd:schema xmlns:xsd="http://www.w3.org/2001/XMLSchema" xmlns:xs="http://www.w3.org/2001/XMLSchema" xmlns:p="http://schemas.microsoft.com/office/2006/metadata/properties" xmlns:ns2="f321cc19-8678-4f0b-8d8e-188e7c02e2be" xmlns:ns3="b1dc8d5e-a797-4cf4-8b99-2f35a2d8a579" targetNamespace="http://schemas.microsoft.com/office/2006/metadata/properties" ma:root="true" ma:fieldsID="201e042af1d4c50d98caeec188a48178" ns2:_="" ns3:_="">
    <xsd:import namespace="f321cc19-8678-4f0b-8d8e-188e7c02e2be"/>
    <xsd:import namespace="b1dc8d5e-a797-4cf4-8b99-2f35a2d8a57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21cc19-8678-4f0b-8d8e-188e7c02e2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90317f6e-2cf7-4ca2-aff5-a4d7f2f902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dc8d5e-a797-4cf4-8b99-2f35a2d8a57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7bff8164-d40a-4a58-8c78-6419d99c6f26}" ma:internalName="TaxCatchAll" ma:showField="CatchAllData" ma:web="b1dc8d5e-a797-4cf4-8b99-2f35a2d8a5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dc8d5e-a797-4cf4-8b99-2f35a2d8a579" xsi:nil="true"/>
    <lcf76f155ced4ddcb4097134ff3c332f xmlns="f321cc19-8678-4f0b-8d8e-188e7c02e2be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52F072-52EA-4177-883B-60FCB33FB0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21cc19-8678-4f0b-8d8e-188e7c02e2be"/>
    <ds:schemaRef ds:uri="b1dc8d5e-a797-4cf4-8b99-2f35a2d8a5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45178D3-992A-4AC0-8D89-3D90FF0F224E}">
  <ds:schemaRefs>
    <ds:schemaRef ds:uri="http://www.w3.org/XML/1998/namespace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b1dc8d5e-a797-4cf4-8b99-2f35a2d8a579"/>
    <ds:schemaRef ds:uri="f321cc19-8678-4f0b-8d8e-188e7c02e2b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0ABB4EB-E615-4EC8-9188-07114EA818D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Title Slides</Template>
  <TotalTime>15792</TotalTime>
  <Words>300</Words>
  <Application>Microsoft Macintosh PowerPoint</Application>
  <PresentationFormat>On-screen Show (4:3)</PresentationFormat>
  <Paragraphs>39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Lato</vt:lpstr>
      <vt:lpstr>Interior slides_wWatermark</vt:lpstr>
      <vt:lpstr>Interior slides_wWatermark_wPgNu</vt:lpstr>
      <vt:lpstr>Interior slides_NoWatermark</vt:lpstr>
      <vt:lpstr>Interior slides_NoWatermark_wPgNu</vt:lpstr>
      <vt:lpstr>Concluding slide</vt:lpstr>
      <vt:lpstr>CANADIAN DERIVATIVES CLEARING CORPORATION</vt:lpstr>
      <vt:lpstr>MX/CDCC (cont’d)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Continuity Disaster Recovery Test Briefings</dc:title>
  <dc:creator>Steve P.</dc:creator>
  <cp:lastModifiedBy>Steve Proctor</cp:lastModifiedBy>
  <cp:revision>204</cp:revision>
  <dcterms:created xsi:type="dcterms:W3CDTF">2020-08-08T18:31:41Z</dcterms:created>
  <dcterms:modified xsi:type="dcterms:W3CDTF">2024-10-02T20:58:45Z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0x01010051BF086C32B17346B8130D26F24364DD</vt:lpwstr>
  </property>
  <property fmtid="{D5CDD505-2E9C-101B-9397-08002B2CF9AE}" pid="3" name="MediaServiceImageTags">
    <vt:lpwstr/>
  </property>
</Properties>
</file>