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4.xml" ContentType="application/vnd.openxmlformats-officedocument.theme+xml"/>
  <Override PartName="/ppt/slideLayouts/slideLayout18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3" r:id="rId4"/>
    <p:sldMasterId id="2147483761" r:id="rId5"/>
    <p:sldMasterId id="2147483742" r:id="rId6"/>
    <p:sldMasterId id="2147483766" r:id="rId7"/>
    <p:sldMasterId id="2147483740" r:id="rId8"/>
  </p:sldMasterIdLst>
  <p:notesMasterIdLst>
    <p:notesMasterId r:id="rId11"/>
  </p:notesMasterIdLst>
  <p:sldIdLst>
    <p:sldId id="374" r:id="rId9"/>
    <p:sldId id="37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18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99"/>
    <p:restoredTop sz="94748"/>
  </p:normalViewPr>
  <p:slideViewPr>
    <p:cSldViewPr snapToGrid="0">
      <p:cViewPr varScale="1">
        <p:scale>
          <a:sx n="117" d="100"/>
          <a:sy n="117" d="100"/>
        </p:scale>
        <p:origin x="161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Lato" panose="020F0502020204030203" pitchFamily="34" charset="0"/>
              </a:defRPr>
            </a:lvl1pPr>
          </a:lstStyle>
          <a:p>
            <a:fld id="{7E9973D8-64F4-E64F-818B-00189F1CBE1D}" type="datetimeFigureOut">
              <a:rPr lang="en-US" smtClean="0"/>
              <a:pPr/>
              <a:t>10/2/24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Lato" panose="020F0502020204030203" pitchFamily="34" charset="0"/>
              </a:defRPr>
            </a:lvl1pPr>
          </a:lstStyle>
          <a:p>
            <a:fld id="{EC8910C8-7F42-834C-9FC5-8419262F27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057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8910C8-7F42-834C-9FC5-8419262F27B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5802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FECA4AF-90EF-A073-2569-DCF47EF581DB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9D3B690-3E5D-1A40-8594-41C4FA29099B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7169" name="Text Box 1">
            <a:extLst>
              <a:ext uri="{FF2B5EF4-FFF2-40B4-BE49-F238E27FC236}">
                <a16:creationId xmlns:a16="http://schemas.microsoft.com/office/drawing/2014/main" id="{58977977-9210-1375-27FC-20F938586691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0" name="Text Box 2">
            <a:extLst>
              <a:ext uri="{FF2B5EF4-FFF2-40B4-BE49-F238E27FC236}">
                <a16:creationId xmlns:a16="http://schemas.microsoft.com/office/drawing/2014/main" id="{525C0CDD-A387-8A8C-B76D-A036F4D1631A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8716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54A6-A65C-4959-A604-068C25C24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E13F04-9E74-DE4A-942B-09B61EB6C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55141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B399D-1353-4267-84E1-89DC2C37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06102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33871-DC4F-46E7-A5B2-B5FABD0A8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561895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BDA2A-7836-4A83-AE5F-6747B23DB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9A3C65-59A7-4615-A19C-03817F6D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561895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BAEEE-1986-4613-A262-C5A0B6642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8908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3D74-4300-472D-BF11-383EEAA2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9EAF2-2ED2-4734-8162-87679CB84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C9229-16FC-4938-B489-9F96005F6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C6ADFB-9834-41E8-A17C-476496F52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06DAF-6CA8-463A-B2A6-FB01064CE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816908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369D2-EEC4-485C-BB42-95F6D1541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968109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54A6-A65C-4959-A604-068C25C24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E13F04-9E74-DE4A-942B-09B61EB6C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08690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B399D-1353-4267-84E1-89DC2C37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06102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33871-DC4F-46E7-A5B2-B5FABD0A8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561895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BDA2A-7836-4A83-AE5F-6747B23DB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9A3C65-59A7-4615-A19C-03817F6D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561895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BAEEE-1986-4613-A262-C5A0B6642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39273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3D74-4300-472D-BF11-383EEAA2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9EAF2-2ED2-4734-8162-87679CB84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C9229-16FC-4938-B489-9F96005F6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C6ADFB-9834-41E8-A17C-476496F52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06DAF-6CA8-463A-B2A6-FB01064CE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943705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369D2-EEC4-485C-BB42-95F6D1541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482685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97285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6581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B399D-1353-4267-84E1-89DC2C37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06102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33871-DC4F-46E7-A5B2-B5FABD0A8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561895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BDA2A-7836-4A83-AE5F-6747B23DB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9A3C65-59A7-4615-A19C-03817F6D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561895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BAEEE-1986-4613-A262-C5A0B6642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05633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3D74-4300-472D-BF11-383EEAA2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9EAF2-2ED2-4734-8162-87679CB84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C9229-16FC-4938-B489-9F96005F6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C6ADFB-9834-41E8-A17C-476496F52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06DAF-6CA8-463A-B2A6-FB01064CE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9627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C2418-BCE1-4BC1-B121-1E5EB8D94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2377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54A6-A65C-4959-A604-068C25C24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848B8F-5060-4ED7-9C12-540DA3A5BF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479FE1AD-3F9A-4AC3-A78C-DCE865689AAC}" type="datetimeFigureOut">
              <a:rPr lang="en-US" smtClean="0"/>
              <a:pPr/>
              <a:t>10/2/24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FAE50A-1DE8-43A9-B575-E3C3F8090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780472" y="6356351"/>
            <a:ext cx="3222763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93963684-DCED-4DA0-88A9-0916697D9B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E13F04-9E74-DE4A-942B-09B61EB6C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06138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B399D-1353-4267-84E1-89DC2C37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06102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33871-DC4F-46E7-A5B2-B5FABD0A8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561895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BDA2A-7836-4A83-AE5F-6747B23DB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9A3C65-59A7-4615-A19C-03817F6D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561895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BAEEE-1986-4613-A262-C5A0B6642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4">
            <a:extLst>
              <a:ext uri="{FF2B5EF4-FFF2-40B4-BE49-F238E27FC236}">
                <a16:creationId xmlns:a16="http://schemas.microsoft.com/office/drawing/2014/main" id="{39BFA68F-C36C-FF42-9D07-40C01FBE9E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479FE1AD-3F9A-4AC3-A78C-DCE865689AAC}" type="datetimeFigureOut">
              <a:rPr lang="en-US" smtClean="0"/>
              <a:pPr/>
              <a:t>10/2/24</a:t>
            </a:fld>
            <a:endParaRPr lang="en-US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5B639108-1F63-7640-8ECF-CAF5ACBFC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780472" y="6356351"/>
            <a:ext cx="3222763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93963684-DCED-4DA0-88A9-0916697D9B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581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3D74-4300-472D-BF11-383EEAA2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9EAF2-2ED2-4734-8162-87679CB84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C9229-16FC-4938-B489-9F96005F6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C6ADFB-9834-41E8-A17C-476496F52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06DAF-6CA8-463A-B2A6-FB01064CE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C1DADD-CE4D-426F-A537-72DF92C4C63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AC07F73-A887-42AF-A9E5-E3F343D3C91D}" type="datetimeFigureOut">
              <a:rPr lang="en-US" smtClean="0"/>
              <a:pPr/>
              <a:t>10/2/24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4ABA8B-E35D-40DD-B441-9FBEC5AF8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FD354C-B1B2-4C96-807E-2187C8B45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8860951-3C83-4875-A869-0586E7A52C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208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C2418-BCE1-4BC1-B121-1E5EB8D94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06108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54A6-A65C-4959-A604-068C25C24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E13F04-9E74-DE4A-942B-09B61EB6C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89196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.emf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.emf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15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9AA14140-96C4-5E47-B071-668B9B963CF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20000"/>
          </a:blip>
          <a:stretch>
            <a:fillRect/>
          </a:stretch>
        </p:blipFill>
        <p:spPr>
          <a:xfrm>
            <a:off x="5880810" y="204484"/>
            <a:ext cx="3263189" cy="6653515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F35320-4A38-E24D-BE4C-D4BC1A766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448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9D804-C748-5E47-B23E-6C7B53DA6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84836"/>
            <a:ext cx="7886700" cy="4492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ABFC46-F18A-F747-AA43-777224484145}"/>
              </a:ext>
            </a:extLst>
          </p:cNvPr>
          <p:cNvCxnSpPr/>
          <p:nvPr userDrawn="1"/>
        </p:nvCxnSpPr>
        <p:spPr>
          <a:xfrm>
            <a:off x="0" y="49695"/>
            <a:ext cx="9144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9CD8E72C-CE30-8A49-9EC1-A7112A2F1EA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/>
          </a:blip>
          <a:stretch>
            <a:fillRect/>
          </a:stretch>
        </p:blipFill>
        <p:spPr>
          <a:xfrm rot="10800000">
            <a:off x="0" y="442204"/>
            <a:ext cx="416939" cy="850123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F4EDCF1A-F30D-1E47-AFCC-B9E5956EEDD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022353" y="6173787"/>
            <a:ext cx="714142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9106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58" r:id="rId3"/>
    <p:sldLayoutId id="2147483716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9AA14140-96C4-5E47-B071-668B9B963CF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20000"/>
          </a:blip>
          <a:stretch>
            <a:fillRect/>
          </a:stretch>
        </p:blipFill>
        <p:spPr>
          <a:xfrm>
            <a:off x="5880810" y="204484"/>
            <a:ext cx="3263189" cy="6653515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F35320-4A38-E24D-BE4C-D4BC1A766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448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9D804-C748-5E47-B23E-6C7B53DA6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84836"/>
            <a:ext cx="7886700" cy="4492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ABFC46-F18A-F747-AA43-777224484145}"/>
              </a:ext>
            </a:extLst>
          </p:cNvPr>
          <p:cNvCxnSpPr/>
          <p:nvPr userDrawn="1"/>
        </p:nvCxnSpPr>
        <p:spPr>
          <a:xfrm>
            <a:off x="0" y="49695"/>
            <a:ext cx="9144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9CD8E72C-CE30-8A49-9EC1-A7112A2F1EA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/>
          </a:blip>
          <a:stretch>
            <a:fillRect/>
          </a:stretch>
        </p:blipFill>
        <p:spPr>
          <a:xfrm rot="10800000">
            <a:off x="0" y="442204"/>
            <a:ext cx="416939" cy="850123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F4EDCF1A-F30D-1E47-AFCC-B9E5956EEDD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022353" y="6173787"/>
            <a:ext cx="714142" cy="3651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234DCB7-3BE5-4DD9-9616-B4B9297CEA50}"/>
              </a:ext>
            </a:extLst>
          </p:cNvPr>
          <p:cNvSpPr txBox="1"/>
          <p:nvPr userDrawn="1"/>
        </p:nvSpPr>
        <p:spPr>
          <a:xfrm>
            <a:off x="8610600" y="6523773"/>
            <a:ext cx="520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0761A7C-78C5-4503-875C-B71E68D80ABF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</a:rPr>
              <a:t>‹#›</a:t>
            </a:fld>
            <a:endParaRPr lang="en-US" sz="1400">
              <a:solidFill>
                <a:schemeClr val="tx1"/>
              </a:solidFill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8518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F35320-4A38-E24D-BE4C-D4BC1A766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448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9D804-C748-5E47-B23E-6C7B53DA6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84836"/>
            <a:ext cx="7886700" cy="4492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ABFC46-F18A-F747-AA43-777224484145}"/>
              </a:ext>
            </a:extLst>
          </p:cNvPr>
          <p:cNvCxnSpPr/>
          <p:nvPr userDrawn="1"/>
        </p:nvCxnSpPr>
        <p:spPr>
          <a:xfrm>
            <a:off x="0" y="49695"/>
            <a:ext cx="9144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9CD8E72C-CE30-8A49-9EC1-A7112A2F1EA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/>
          </a:blip>
          <a:stretch>
            <a:fillRect/>
          </a:stretch>
        </p:blipFill>
        <p:spPr>
          <a:xfrm rot="10800000">
            <a:off x="0" y="442204"/>
            <a:ext cx="416939" cy="850123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F4EDCF1A-F30D-1E47-AFCC-B9E5956EEDD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022353" y="6173787"/>
            <a:ext cx="714142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987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59" r:id="rId3"/>
    <p:sldLayoutId id="2147483760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F35320-4A38-E24D-BE4C-D4BC1A766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448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9D804-C748-5E47-B23E-6C7B53DA6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84836"/>
            <a:ext cx="7886700" cy="4492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ABFC46-F18A-F747-AA43-777224484145}"/>
              </a:ext>
            </a:extLst>
          </p:cNvPr>
          <p:cNvCxnSpPr/>
          <p:nvPr userDrawn="1"/>
        </p:nvCxnSpPr>
        <p:spPr>
          <a:xfrm>
            <a:off x="0" y="49695"/>
            <a:ext cx="9144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9CD8E72C-CE30-8A49-9EC1-A7112A2F1EA6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/>
          </a:blip>
          <a:stretch>
            <a:fillRect/>
          </a:stretch>
        </p:blipFill>
        <p:spPr>
          <a:xfrm rot="10800000">
            <a:off x="0" y="442204"/>
            <a:ext cx="416939" cy="850123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F4EDCF1A-F30D-1E47-AFCC-B9E5956EEDD6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8022353" y="6173787"/>
            <a:ext cx="714142" cy="3651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705D20B-28B6-469A-97BC-15AA768F9AB1}"/>
              </a:ext>
            </a:extLst>
          </p:cNvPr>
          <p:cNvSpPr txBox="1"/>
          <p:nvPr userDrawn="1"/>
        </p:nvSpPr>
        <p:spPr>
          <a:xfrm>
            <a:off x="8610600" y="6523773"/>
            <a:ext cx="520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0761A7C-78C5-4503-875C-B71E68D80ABF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</a:rPr>
              <a:t>‹#›</a:t>
            </a:fld>
            <a:endParaRPr lang="en-US" sz="1400">
              <a:solidFill>
                <a:schemeClr val="tx1"/>
              </a:solidFill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255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2" r:id="rId5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3E621156-68EF-CC47-B848-34A377273FE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35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95D6A118-8AD1-204F-BF2C-0A5570B1BA0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445579" y="2565400"/>
            <a:ext cx="3378200" cy="172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497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derivatives@coinbase.co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6B786AC-968E-43CD-AEEC-D12110CE2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COINBASE DERIVATIVES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1885230-84D2-46DB-9719-CA9D4D8C3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69312"/>
            <a:ext cx="8229600" cy="4646428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r>
              <a:rPr lang="en-US" b="1" u="sng" dirty="0"/>
              <a:t>Testing (Oct 5th, 2024)</a:t>
            </a:r>
          </a:p>
          <a:p>
            <a:pPr marL="342900" lvl="1" indent="-342900"/>
            <a:endParaRPr lang="en-US" dirty="0"/>
          </a:p>
          <a:p>
            <a:pPr marL="342900" lvl="1" indent="-342900"/>
            <a:r>
              <a:rPr lang="en-GB" dirty="0"/>
              <a:t>For the test date, CDE will be providing connectivity access to its DR data </a:t>
            </a:r>
            <a:r>
              <a:rPr lang="en-GB" dirty="0" err="1"/>
              <a:t>center</a:t>
            </a:r>
            <a:r>
              <a:rPr lang="en-GB" dirty="0"/>
              <a:t>. This test will cover logon, heartbeats, test requests and logouts for the services listed below. Note that order entry, market data subscriptions, trade matching and drop copy application-level messages will be out of scope for this testing</a:t>
            </a:r>
          </a:p>
          <a:p>
            <a:pPr marL="0" lvl="1" indent="0">
              <a:buNone/>
            </a:pPr>
            <a:endParaRPr lang="en-GB" dirty="0"/>
          </a:p>
          <a:p>
            <a:pPr marL="0" lvl="1" indent="0">
              <a:buNone/>
            </a:pPr>
            <a:r>
              <a:rPr lang="en-US" b="1" u="sng" dirty="0"/>
              <a:t>Available Services (for connectivity testing)</a:t>
            </a:r>
          </a:p>
          <a:p>
            <a:pPr marL="0" lvl="1" indent="0">
              <a:buNone/>
            </a:pPr>
            <a:endParaRPr lang="en-GB" dirty="0"/>
          </a:p>
          <a:p>
            <a:pPr marL="342900" indent="-342900" fontAlgn="base"/>
            <a:r>
              <a:rPr lang="en-US" sz="1800" dirty="0">
                <a:cs typeface="Lato" panose="020F0502020204030203" pitchFamily="34" charset="0"/>
              </a:rPr>
              <a:t>FIX Order &amp; Market Data Sessions</a:t>
            </a:r>
          </a:p>
          <a:p>
            <a:pPr marL="342900" indent="-342900" fontAlgn="base"/>
            <a:r>
              <a:rPr lang="en-US" sz="1800" dirty="0">
                <a:cs typeface="Lato" panose="020F0502020204030203" pitchFamily="34" charset="0"/>
              </a:rPr>
              <a:t>Binary Order &amp; Market Data</a:t>
            </a:r>
          </a:p>
          <a:p>
            <a:pPr marL="342900" indent="-342900" fontAlgn="base"/>
            <a:r>
              <a:rPr lang="en-US" sz="1800" dirty="0">
                <a:cs typeface="Lato" panose="020F0502020204030203" pitchFamily="34" charset="0"/>
              </a:rPr>
              <a:t>FIX Drop Copy sessions</a:t>
            </a:r>
          </a:p>
          <a:p>
            <a:pPr marL="342900" indent="-342900" fontAlgn="base"/>
            <a:r>
              <a:rPr lang="en-US" sz="1800" dirty="0">
                <a:cs typeface="Lato" panose="020F0502020204030203" pitchFamily="34" charset="0"/>
              </a:rPr>
              <a:t>DR Exchange Admin Portal</a:t>
            </a:r>
          </a:p>
          <a:p>
            <a:pPr marL="342900" lvl="1" indent="-342900"/>
            <a:endParaRPr lang="en-US" sz="1800" dirty="0"/>
          </a:p>
          <a:p>
            <a:pPr marL="0" lvl="1" indent="0">
              <a:buNone/>
            </a:pPr>
            <a:endParaRPr lang="en-US" sz="1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0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>
            <a:extLst>
              <a:ext uri="{FF2B5EF4-FFF2-40B4-BE49-F238E27FC236}">
                <a16:creationId xmlns:a16="http://schemas.microsoft.com/office/drawing/2014/main" id="{006E6ADC-0621-2076-D973-9CD5DDD9D6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432" y="286200"/>
            <a:ext cx="7153920" cy="120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ts val="25"/>
              </a:spcBef>
              <a:spcAft>
                <a:spcPts val="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ts val="25"/>
              </a:spcBef>
              <a:spcAft>
                <a:spcPts val="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ts val="25"/>
              </a:spcBef>
              <a:spcAft>
                <a:spcPts val="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ts val="25"/>
              </a:spcBef>
              <a:spcAft>
                <a:spcPts val="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9pPr>
          </a:lstStyle>
          <a:p>
            <a:pPr hangingPunct="1">
              <a:lnSpc>
                <a:spcPct val="90000"/>
              </a:lnSpc>
              <a:buClrTx/>
              <a:buFontTx/>
              <a:buNone/>
            </a:pPr>
            <a:r>
              <a:rPr lang="en-US" altLang="en-US" sz="2800" b="1" dirty="0">
                <a:solidFill>
                  <a:srgbClr val="29466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COINBASE DERIVATIVES (Cont’d)</a:t>
            </a:r>
          </a:p>
        </p:txBody>
      </p:sp>
      <p:sp>
        <p:nvSpPr>
          <p:cNvPr id="5122" name="Text Box 2">
            <a:extLst>
              <a:ext uri="{FF2B5EF4-FFF2-40B4-BE49-F238E27FC236}">
                <a16:creationId xmlns:a16="http://schemas.microsoft.com/office/drawing/2014/main" id="{16D51974-1DFC-0AF2-6A17-94B524D840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432" y="1660003"/>
            <a:ext cx="7464960" cy="46019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171450" indent="-17145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1pPr>
            <a:lvl2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ts val="25"/>
              </a:spcBef>
              <a:spcAft>
                <a:spcPts val="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ts val="25"/>
              </a:spcBef>
              <a:spcAft>
                <a:spcPts val="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ts val="25"/>
              </a:spcBef>
              <a:spcAft>
                <a:spcPts val="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ts val="25"/>
              </a:spcBef>
              <a:spcAft>
                <a:spcPts val="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9pPr>
          </a:lstStyle>
          <a:p>
            <a:r>
              <a:rPr lang="en-US" b="1" u="sng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Credentials &amp; Connectivity Details</a:t>
            </a:r>
          </a:p>
          <a:p>
            <a:endParaRPr lang="en-US" sz="16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r>
              <a:rPr 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Customers can use their production credentials to connect to these</a:t>
            </a:r>
          </a:p>
          <a:p>
            <a:r>
              <a:rPr 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services. Please contact Coinbase Derivatives Exchange to get details of</a:t>
            </a:r>
          </a:p>
          <a:p>
            <a:r>
              <a:rPr 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DR connectivity IPs/ports/links etc., </a:t>
            </a:r>
            <a:r>
              <a:rPr lang="en-US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at least 10 days</a:t>
            </a:r>
            <a:r>
              <a:rPr 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prior to the test</a:t>
            </a:r>
          </a:p>
          <a:p>
            <a:r>
              <a:rPr 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date.</a:t>
            </a:r>
          </a:p>
          <a:p>
            <a:endParaRPr lang="en-US" sz="1600" b="1" u="sng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r>
              <a:rPr lang="en-US" b="1" u="sng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Test Schedule (Oct 5th, 2024)</a:t>
            </a:r>
            <a:endParaRPr lang="en-US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endParaRPr lang="en-US" sz="16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r>
              <a:rPr 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9:00 AM ET: Connectivity is available for DR </a:t>
            </a:r>
          </a:p>
          <a:p>
            <a:r>
              <a:rPr 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12:00 PM ET: DR Exercise will conclude </a:t>
            </a:r>
          </a:p>
          <a:p>
            <a:endParaRPr lang="en-US" sz="1600" b="1" u="sng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r>
              <a:rPr lang="en-US" b="1" u="sng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Contact Details</a:t>
            </a:r>
            <a:endParaRPr lang="en-US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endParaRPr lang="en-US" sz="1600" i="1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r>
              <a:rPr lang="en-US" i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Derivatives Command Center</a:t>
            </a:r>
            <a:endParaRPr lang="en-US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r>
              <a:rPr lang="en-US" u="sng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hlinkClick r:id="rId3"/>
              </a:rPr>
              <a:t>derivatives@coinbase.com</a:t>
            </a:r>
            <a:endParaRPr lang="en-US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r>
              <a:rPr 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+1 (312) 469-0985</a:t>
            </a:r>
          </a:p>
          <a:p>
            <a:pPr>
              <a:lnSpc>
                <a:spcPct val="90000"/>
              </a:lnSpc>
              <a:spcBef>
                <a:spcPts val="703"/>
              </a:spcBef>
            </a:pPr>
            <a:endParaRPr lang="en-US" altLang="en-US" sz="1905" dirty="0">
              <a:solidFill>
                <a:srgbClr val="29466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74934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Interior slides_wWatermark">
  <a:themeElements>
    <a:clrScheme name="FIA Brand Colors">
      <a:dk1>
        <a:srgbClr val="294661"/>
      </a:dk1>
      <a:lt1>
        <a:srgbClr val="FFFFFF"/>
      </a:lt1>
      <a:dk2>
        <a:srgbClr val="363636"/>
      </a:dk2>
      <a:lt2>
        <a:srgbClr val="75787B"/>
      </a:lt2>
      <a:accent1>
        <a:srgbClr val="00A4E7"/>
      </a:accent1>
      <a:accent2>
        <a:srgbClr val="85C441"/>
      </a:accent2>
      <a:accent3>
        <a:srgbClr val="4B4F54"/>
      </a:accent3>
      <a:accent4>
        <a:srgbClr val="AE1924"/>
      </a:accent4>
      <a:accent5>
        <a:srgbClr val="F8A51A"/>
      </a:accent5>
      <a:accent6>
        <a:srgbClr val="44C8F5"/>
      </a:accent6>
      <a:hlink>
        <a:srgbClr val="00A4E7"/>
      </a:hlink>
      <a:folHlink>
        <a:srgbClr val="954F72"/>
      </a:folHlink>
    </a:clrScheme>
    <a:fontScheme name="FIA - Lato">
      <a:majorFont>
        <a:latin typeface="Lato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0CB8D958-18BA-4A2F-B3ED-3094FF83B51F}"/>
    </a:ext>
  </a:extLst>
</a:theme>
</file>

<file path=ppt/theme/theme2.xml><?xml version="1.0" encoding="utf-8"?>
<a:theme xmlns:a="http://schemas.openxmlformats.org/drawingml/2006/main" name="Interior slides_wWatermark_wPgNu">
  <a:themeElements>
    <a:clrScheme name="FIA Brand Colors">
      <a:dk1>
        <a:srgbClr val="294661"/>
      </a:dk1>
      <a:lt1>
        <a:srgbClr val="FFFFFF"/>
      </a:lt1>
      <a:dk2>
        <a:srgbClr val="363636"/>
      </a:dk2>
      <a:lt2>
        <a:srgbClr val="75787B"/>
      </a:lt2>
      <a:accent1>
        <a:srgbClr val="00A4E7"/>
      </a:accent1>
      <a:accent2>
        <a:srgbClr val="85C441"/>
      </a:accent2>
      <a:accent3>
        <a:srgbClr val="4B4F54"/>
      </a:accent3>
      <a:accent4>
        <a:srgbClr val="AE1924"/>
      </a:accent4>
      <a:accent5>
        <a:srgbClr val="F8A51A"/>
      </a:accent5>
      <a:accent6>
        <a:srgbClr val="44C8F5"/>
      </a:accent6>
      <a:hlink>
        <a:srgbClr val="00A4E7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05A648A1-D264-48AC-82AD-4FBB214D6922}"/>
    </a:ext>
  </a:extLst>
</a:theme>
</file>

<file path=ppt/theme/theme3.xml><?xml version="1.0" encoding="utf-8"?>
<a:theme xmlns:a="http://schemas.openxmlformats.org/drawingml/2006/main" name="Interior slides_NoWatermark">
  <a:themeElements>
    <a:clrScheme name="FIA Brand Colors">
      <a:dk1>
        <a:srgbClr val="294661"/>
      </a:dk1>
      <a:lt1>
        <a:srgbClr val="FFFFFF"/>
      </a:lt1>
      <a:dk2>
        <a:srgbClr val="363636"/>
      </a:dk2>
      <a:lt2>
        <a:srgbClr val="75787B"/>
      </a:lt2>
      <a:accent1>
        <a:srgbClr val="00A4E7"/>
      </a:accent1>
      <a:accent2>
        <a:srgbClr val="85C441"/>
      </a:accent2>
      <a:accent3>
        <a:srgbClr val="4B4F54"/>
      </a:accent3>
      <a:accent4>
        <a:srgbClr val="AE1924"/>
      </a:accent4>
      <a:accent5>
        <a:srgbClr val="F8A51A"/>
      </a:accent5>
      <a:accent6>
        <a:srgbClr val="44C8F5"/>
      </a:accent6>
      <a:hlink>
        <a:srgbClr val="00A4E7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B66A5330-AB83-4564-8823-1C6FD722FACA}"/>
    </a:ext>
  </a:extLst>
</a:theme>
</file>

<file path=ppt/theme/theme4.xml><?xml version="1.0" encoding="utf-8"?>
<a:theme xmlns:a="http://schemas.openxmlformats.org/drawingml/2006/main" name="Interior slides_NoWatermark_wPgNu">
  <a:themeElements>
    <a:clrScheme name="FIA Brand Colors">
      <a:dk1>
        <a:srgbClr val="294661"/>
      </a:dk1>
      <a:lt1>
        <a:srgbClr val="FFFFFF"/>
      </a:lt1>
      <a:dk2>
        <a:srgbClr val="363636"/>
      </a:dk2>
      <a:lt2>
        <a:srgbClr val="75787B"/>
      </a:lt2>
      <a:accent1>
        <a:srgbClr val="00A4E7"/>
      </a:accent1>
      <a:accent2>
        <a:srgbClr val="85C441"/>
      </a:accent2>
      <a:accent3>
        <a:srgbClr val="4B4F54"/>
      </a:accent3>
      <a:accent4>
        <a:srgbClr val="AE1924"/>
      </a:accent4>
      <a:accent5>
        <a:srgbClr val="F8A51A"/>
      </a:accent5>
      <a:accent6>
        <a:srgbClr val="44C8F5"/>
      </a:accent6>
      <a:hlink>
        <a:srgbClr val="00A4E7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1F7355F6-4E1D-4512-AF2B-82CA553CB91A}"/>
    </a:ext>
  </a:extLst>
</a:theme>
</file>

<file path=ppt/theme/theme5.xml><?xml version="1.0" encoding="utf-8"?>
<a:theme xmlns:a="http://schemas.openxmlformats.org/drawingml/2006/main" name="Concluding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0840B1C0-70E7-4D13-A666-D6D96E2ADD53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BF086C32B17346B8130D26F24364DD" ma:contentTypeVersion="16" ma:contentTypeDescription="Create a new document." ma:contentTypeScope="" ma:versionID="b82cbb0bed3cb630ff18eb00444ddb8f">
  <xsd:schema xmlns:xsd="http://www.w3.org/2001/XMLSchema" xmlns:xs="http://www.w3.org/2001/XMLSchema" xmlns:p="http://schemas.microsoft.com/office/2006/metadata/properties" xmlns:ns2="f321cc19-8678-4f0b-8d8e-188e7c02e2be" xmlns:ns3="b1dc8d5e-a797-4cf4-8b99-2f35a2d8a579" targetNamespace="http://schemas.microsoft.com/office/2006/metadata/properties" ma:root="true" ma:fieldsID="201e042af1d4c50d98caeec188a48178" ns2:_="" ns3:_="">
    <xsd:import namespace="f321cc19-8678-4f0b-8d8e-188e7c02e2be"/>
    <xsd:import namespace="b1dc8d5e-a797-4cf4-8b99-2f35a2d8a57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21cc19-8678-4f0b-8d8e-188e7c02e2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90317f6e-2cf7-4ca2-aff5-a4d7f2f902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dc8d5e-a797-4cf4-8b99-2f35a2d8a57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7bff8164-d40a-4a58-8c78-6419d99c6f26}" ma:internalName="TaxCatchAll" ma:showField="CatchAllData" ma:web="b1dc8d5e-a797-4cf4-8b99-2f35a2d8a57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1dc8d5e-a797-4cf4-8b99-2f35a2d8a579" xsi:nil="true"/>
    <lcf76f155ced4ddcb4097134ff3c332f xmlns="f321cc19-8678-4f0b-8d8e-188e7c02e2be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152F072-52EA-4177-883B-60FCB33FB0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21cc19-8678-4f0b-8d8e-188e7c02e2be"/>
    <ds:schemaRef ds:uri="b1dc8d5e-a797-4cf4-8b99-2f35a2d8a5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45178D3-992A-4AC0-8D89-3D90FF0F224E}">
  <ds:schemaRefs>
    <ds:schemaRef ds:uri="http://www.w3.org/XML/1998/namespace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b1dc8d5e-a797-4cf4-8b99-2f35a2d8a579"/>
    <ds:schemaRef ds:uri="f321cc19-8678-4f0b-8d8e-188e7c02e2b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0ABB4EB-E615-4EC8-9188-07114EA818D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Title Slides</Template>
  <TotalTime>15785</TotalTime>
  <Words>186</Words>
  <Application>Microsoft Macintosh PowerPoint</Application>
  <PresentationFormat>On-screen Show (4:3)</PresentationFormat>
  <Paragraphs>32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Lato</vt:lpstr>
      <vt:lpstr>Interior slides_wWatermark</vt:lpstr>
      <vt:lpstr>Interior slides_wWatermark_wPgNu</vt:lpstr>
      <vt:lpstr>Interior slides_NoWatermark</vt:lpstr>
      <vt:lpstr>Interior slides_NoWatermark_wPgNu</vt:lpstr>
      <vt:lpstr>Concluding slide</vt:lpstr>
      <vt:lpstr>COINBASE DERIVATIVES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Continuity Disaster Recovery Test Briefings</dc:title>
  <dc:creator>Steve P.</dc:creator>
  <cp:lastModifiedBy>Steve Proctor</cp:lastModifiedBy>
  <cp:revision>195</cp:revision>
  <dcterms:created xsi:type="dcterms:W3CDTF">2020-08-08T18:31:41Z</dcterms:created>
  <dcterms:modified xsi:type="dcterms:W3CDTF">2024-10-02T20:52:28Z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0x01010051BF086C32B17346B8130D26F24364DD</vt:lpwstr>
  </property>
  <property fmtid="{D5CDD505-2E9C-101B-9397-08002B2CF9AE}" pid="3" name="MediaServiceImageTags">
    <vt:lpwstr/>
  </property>
</Properties>
</file>