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  <p:sldMasterId id="2147483761" r:id="rId5"/>
    <p:sldMasterId id="2147483742" r:id="rId6"/>
    <p:sldMasterId id="2147483766" r:id="rId7"/>
    <p:sldMasterId id="2147483740" r:id="rId8"/>
  </p:sldMasterIdLst>
  <p:notesMasterIdLst>
    <p:notesMasterId r:id="rId15"/>
  </p:notesMasterIdLst>
  <p:sldIdLst>
    <p:sldId id="280" r:id="rId9"/>
    <p:sldId id="300" r:id="rId10"/>
    <p:sldId id="281" r:id="rId11"/>
    <p:sldId id="299" r:id="rId12"/>
    <p:sldId id="303" r:id="rId13"/>
    <p:sldId id="30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18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99"/>
    <p:restoredTop sz="94748"/>
  </p:normalViewPr>
  <p:slideViewPr>
    <p:cSldViewPr snapToGrid="0">
      <p:cViewPr varScale="1">
        <p:scale>
          <a:sx n="117" d="100"/>
          <a:sy n="117" d="100"/>
        </p:scale>
        <p:origin x="16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2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Lato" panose="020F0502020204030203" pitchFamily="34" charset="0"/>
              </a:defRPr>
            </a:lvl1pPr>
          </a:lstStyle>
          <a:p>
            <a:fld id="{7E9973D8-64F4-E64F-818B-00189F1CBE1D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Lato" panose="020F0502020204030203" pitchFamily="34" charset="0"/>
              </a:defRPr>
            </a:lvl1pPr>
          </a:lstStyle>
          <a:p>
            <a:fld id="{EC8910C8-7F42-834C-9FC5-8419262F27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057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910C8-7F42-834C-9FC5-8419262F27B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905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910C8-7F42-834C-9FC5-8419262F27B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0797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910C8-7F42-834C-9FC5-8419262F27B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0128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910C8-7F42-834C-9FC5-8419262F27B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3256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910C8-7F42-834C-9FC5-8419262F27B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6053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910C8-7F42-834C-9FC5-8419262F27B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677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5141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90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1690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69D2-EEC4-485C-BB42-95F6D1541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96810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0869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39273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43705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69D2-EEC4-485C-BB42-95F6D1541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482685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658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5633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62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C2418-BCE1-4BC1-B121-1E5EB8D9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37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848B8F-5060-4ED7-9C12-540DA3A5BF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479FE1AD-3F9A-4AC3-A78C-DCE865689AAC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FAE50A-1DE8-43A9-B575-E3C3F8090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80472" y="6356351"/>
            <a:ext cx="3222763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93963684-DCED-4DA0-88A9-0916697D9B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6138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39BFA68F-C36C-FF42-9D07-40C01FBE9E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479FE1AD-3F9A-4AC3-A78C-DCE865689AAC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5B639108-1F63-7640-8ECF-CAF5ACBFC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80472" y="6356351"/>
            <a:ext cx="3222763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93963684-DCED-4DA0-88A9-0916697D9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81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C1DADD-CE4D-426F-A537-72DF92C4C6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AC07F73-A887-42AF-A9E5-E3F343D3C91D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4ABA8B-E35D-40DD-B441-9FBEC5AF8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FD354C-B1B2-4C96-807E-2187C8B45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8860951-3C83-4875-A869-0586E7A52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08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C2418-BCE1-4BC1-B121-1E5EB8D9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06108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919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emf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emf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AA14140-96C4-5E47-B071-668B9B963CF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20000"/>
          </a:blip>
          <a:stretch>
            <a:fillRect/>
          </a:stretch>
        </p:blipFill>
        <p:spPr>
          <a:xfrm>
            <a:off x="5880810" y="204484"/>
            <a:ext cx="3263189" cy="6653515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10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58" r:id="rId3"/>
    <p:sldLayoutId id="2147483716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AA14140-96C4-5E47-B071-668B9B963CF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20000"/>
          </a:blip>
          <a:stretch>
            <a:fillRect/>
          </a:stretch>
        </p:blipFill>
        <p:spPr>
          <a:xfrm>
            <a:off x="5880810" y="204484"/>
            <a:ext cx="3263189" cy="6653515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234DCB7-3BE5-4DD9-9616-B4B9297CEA50}"/>
              </a:ext>
            </a:extLst>
          </p:cNvPr>
          <p:cNvSpPr txBox="1"/>
          <p:nvPr userDrawn="1"/>
        </p:nvSpPr>
        <p:spPr>
          <a:xfrm>
            <a:off x="8610600" y="6523773"/>
            <a:ext cx="520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0761A7C-78C5-4503-875C-B71E68D80ABF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</a:rPr>
              <a:t>‹#›</a:t>
            </a:fld>
            <a:endParaRPr lang="en-US" sz="1400">
              <a:solidFill>
                <a:schemeClr val="tx1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518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987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59" r:id="rId3"/>
    <p:sldLayoutId id="2147483760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705D20B-28B6-469A-97BC-15AA768F9AB1}"/>
              </a:ext>
            </a:extLst>
          </p:cNvPr>
          <p:cNvSpPr txBox="1"/>
          <p:nvPr userDrawn="1"/>
        </p:nvSpPr>
        <p:spPr>
          <a:xfrm>
            <a:off x="8610600" y="6523773"/>
            <a:ext cx="520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0761A7C-78C5-4503-875C-B71E68D80ABF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</a:rPr>
              <a:t>‹#›</a:t>
            </a:fld>
            <a:endParaRPr lang="en-US" sz="1400">
              <a:solidFill>
                <a:schemeClr val="tx1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55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3E621156-68EF-CC47-B848-34A377273FE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35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95D6A118-8AD1-204F-BF2C-0A5570B1BA0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45579" y="2565400"/>
            <a:ext cx="3378200" cy="172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497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urex.com/ex-en/find/circulars/circular-4056678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www.eurex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EUREX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69312"/>
            <a:ext cx="8229600" cy="4646428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sz="2200" b="1" dirty="0"/>
              <a:t>Scenario/Implications</a:t>
            </a:r>
          </a:p>
          <a:p>
            <a:pPr marL="342900" lvl="1" indent="-342900"/>
            <a:endParaRPr lang="en-US" dirty="0"/>
          </a:p>
          <a:p>
            <a:pPr marL="342900" lvl="1" indent="-342900"/>
            <a:r>
              <a:rPr lang="en-GB" dirty="0"/>
              <a:t>The DR test scenario simulates </a:t>
            </a:r>
            <a:r>
              <a:rPr lang="en-US" dirty="0"/>
              <a:t>a partial outage of the primary data center facility (the co-location facility remains operational)</a:t>
            </a:r>
            <a:endParaRPr lang="en-GB" dirty="0"/>
          </a:p>
          <a:p>
            <a:pPr marL="342900" lvl="1" indent="-342900"/>
            <a:endParaRPr lang="en-GB" dirty="0"/>
          </a:p>
          <a:p>
            <a:pPr marL="342900" lvl="1" indent="-342900"/>
            <a:r>
              <a:rPr lang="en-US" sz="1800" dirty="0"/>
              <a:t>The simulation back-end (located in another data center) </a:t>
            </a:r>
            <a:r>
              <a:rPr lang="en-US" dirty="0"/>
              <a:t>is</a:t>
            </a:r>
            <a:r>
              <a:rPr lang="en-US" sz="1800" dirty="0"/>
              <a:t> used as the DR production back-end</a:t>
            </a:r>
          </a:p>
          <a:p>
            <a:pPr marL="342900" lvl="1" indent="-342900"/>
            <a:endParaRPr lang="en-US" sz="1800" dirty="0"/>
          </a:p>
          <a:p>
            <a:pPr marL="342900" lvl="1" indent="-342900"/>
            <a:r>
              <a:rPr lang="en-US" sz="1800" dirty="0"/>
              <a:t>T7 interfaces located in the primary data center will be switched to the simulation infrastructure and must be addressed using the simulation network addresses (</a:t>
            </a:r>
            <a:r>
              <a:rPr lang="en-US" dirty="0"/>
              <a:t>see “T7 Disaster Recovery Concept 2024” for details)</a:t>
            </a:r>
            <a:endParaRPr lang="en-GB" dirty="0"/>
          </a:p>
          <a:p>
            <a:pPr marL="342900" lvl="1" indent="-342900"/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947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EUREX</a:t>
            </a:r>
            <a:r>
              <a:rPr lang="en-US" sz="2400" dirty="0"/>
              <a:t> (Cont’d)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229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/>
              <a:t>Available Interfaces</a:t>
            </a:r>
          </a:p>
          <a:p>
            <a:endParaRPr lang="en-US" sz="1800" dirty="0"/>
          </a:p>
          <a:p>
            <a:pPr marL="0" indent="0">
              <a:buNone/>
            </a:pPr>
            <a:r>
              <a:rPr lang="en-GB" sz="1800" dirty="0"/>
              <a:t>The following T7 interfaces will be available during the DR test exercise:</a:t>
            </a:r>
          </a:p>
          <a:p>
            <a:pPr lvl="0"/>
            <a:r>
              <a:rPr lang="en-GB" sz="1800" dirty="0"/>
              <a:t>Enhanced Transaction Solution (ETI)</a:t>
            </a:r>
          </a:p>
          <a:p>
            <a:r>
              <a:rPr lang="en-GB" sz="1800" dirty="0"/>
              <a:t>FIX LF interface</a:t>
            </a:r>
          </a:p>
          <a:p>
            <a:r>
              <a:rPr lang="en-GB" sz="1800" dirty="0"/>
              <a:t>T7 GUI</a:t>
            </a:r>
          </a:p>
          <a:p>
            <a:pPr lvl="0"/>
            <a:r>
              <a:rPr lang="en-GB" sz="1800" dirty="0"/>
              <a:t>T7 Market Data Service (MDI)</a:t>
            </a:r>
          </a:p>
          <a:p>
            <a:pPr lvl="0"/>
            <a:r>
              <a:rPr lang="en-GB" sz="1800" dirty="0"/>
              <a:t>T7 Enhanced Market Data Service (EMDI)</a:t>
            </a:r>
          </a:p>
          <a:p>
            <a:r>
              <a:rPr lang="en-GB" sz="1800" dirty="0"/>
              <a:t>T7 Enhanced Order Book Interface (EOBI) </a:t>
            </a:r>
          </a:p>
          <a:p>
            <a:pPr lvl="0"/>
            <a:r>
              <a:rPr lang="en-GB" sz="1800" dirty="0"/>
              <a:t>Reference Data Interface (RDI)</a:t>
            </a:r>
          </a:p>
          <a:p>
            <a:pPr lvl="0"/>
            <a:r>
              <a:rPr lang="en-GB" sz="1800" dirty="0"/>
              <a:t>Common Report Engine (CRE)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779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EUREX</a:t>
            </a:r>
            <a:r>
              <a:rPr lang="en-US" sz="2400" dirty="0"/>
              <a:t> (Cont’d)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229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/>
              <a:t>Test Execution</a:t>
            </a:r>
          </a:p>
          <a:p>
            <a:endParaRPr lang="en-US" sz="1200" dirty="0"/>
          </a:p>
          <a:p>
            <a:pPr marL="0" indent="0">
              <a:buNone/>
            </a:pPr>
            <a:r>
              <a:rPr lang="en-GB" sz="1800" dirty="0"/>
              <a:t>Customers participating in the DR test exercise can</a:t>
            </a:r>
          </a:p>
          <a:p>
            <a:r>
              <a:rPr lang="en-GB" sz="1800" dirty="0"/>
              <a:t>receive market data </a:t>
            </a:r>
          </a:p>
          <a:p>
            <a:pPr lvl="1"/>
            <a:r>
              <a:rPr lang="en-GB" sz="1500" i="1" dirty="0"/>
              <a:t>using the interfaces MDI, EMDI, EOBI and the T7 GUI</a:t>
            </a:r>
          </a:p>
          <a:p>
            <a:r>
              <a:rPr lang="en-GB" sz="1800" dirty="0"/>
              <a:t>read reference data </a:t>
            </a:r>
          </a:p>
          <a:p>
            <a:pPr lvl="1"/>
            <a:r>
              <a:rPr lang="en-GB" sz="1500" i="1" dirty="0"/>
              <a:t>using the RDI</a:t>
            </a:r>
          </a:p>
          <a:p>
            <a:r>
              <a:rPr lang="en-GB" sz="1800" dirty="0"/>
              <a:t>receive the Reference Data File (RDF) </a:t>
            </a:r>
          </a:p>
          <a:p>
            <a:pPr lvl="1"/>
            <a:r>
              <a:rPr lang="en-GB" sz="1500" i="1" dirty="0"/>
              <a:t>using the CRE</a:t>
            </a:r>
          </a:p>
          <a:p>
            <a:r>
              <a:rPr lang="en-GB" sz="1800" dirty="0"/>
              <a:t>enter orders and quotes </a:t>
            </a:r>
          </a:p>
          <a:p>
            <a:pPr lvl="1"/>
            <a:r>
              <a:rPr lang="en-GB" sz="1500" i="1" dirty="0"/>
              <a:t>using the interfaces ETI, FIX LF and the T7 GUI</a:t>
            </a:r>
          </a:p>
          <a:p>
            <a:pPr marL="0" indent="0">
              <a:buNone/>
            </a:pPr>
            <a:endParaRPr lang="en-GB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83654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EUREX</a:t>
            </a:r>
            <a:r>
              <a:rPr lang="en-US" sz="2400" dirty="0"/>
              <a:t> (Cont’d)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229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200" b="1" dirty="0"/>
              <a:t>Test Execution (cont’d)</a:t>
            </a:r>
          </a:p>
          <a:p>
            <a:endParaRPr lang="en-US" sz="1800" dirty="0"/>
          </a:p>
          <a:p>
            <a:pPr>
              <a:lnSpc>
                <a:spcPct val="100000"/>
              </a:lnSpc>
            </a:pPr>
            <a:r>
              <a:rPr lang="en-US" sz="1800" dirty="0"/>
              <a:t>Production reference data is used, including User IDs, T7 GUI keys, FIX LF and ETI sessions</a:t>
            </a:r>
          </a:p>
          <a:p>
            <a:endParaRPr lang="en-US" sz="1400" b="1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1800" u="sng" dirty="0"/>
              <a:t>Please note</a:t>
            </a:r>
            <a:r>
              <a:rPr lang="en-US" sz="1800" dirty="0"/>
              <a:t>: Changes made during the test exercise will </a:t>
            </a:r>
            <a:r>
              <a:rPr lang="en-US" sz="1800" b="1" u="sng" dirty="0"/>
              <a:t>not</a:t>
            </a:r>
            <a:r>
              <a:rPr lang="en-US" sz="1800" dirty="0"/>
              <a:t> be copied back to production after the test. It is not recommended to make changes to this data during the test!</a:t>
            </a:r>
            <a:endParaRPr lang="en-GB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955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EUREX</a:t>
            </a:r>
            <a:r>
              <a:rPr lang="en-US" sz="2400" dirty="0"/>
              <a:t> (Cont’d)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229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/>
              <a:t>Success</a:t>
            </a:r>
            <a:r>
              <a:rPr lang="en-GB" sz="2200" b="1" dirty="0"/>
              <a:t> criteria for the DR test exercise</a:t>
            </a:r>
          </a:p>
          <a:p>
            <a:pPr marL="0" indent="0">
              <a:lnSpc>
                <a:spcPct val="110000"/>
              </a:lnSpc>
              <a:buNone/>
            </a:pPr>
            <a:endParaRPr lang="en-GB" sz="1200" dirty="0"/>
          </a:p>
          <a:p>
            <a:pPr marL="0" indent="0">
              <a:lnSpc>
                <a:spcPct val="110000"/>
              </a:lnSpc>
              <a:buNone/>
            </a:pPr>
            <a:r>
              <a:rPr lang="en-GB" sz="1800" dirty="0"/>
              <a:t>The DR test exercise can be considered successful if </a:t>
            </a:r>
            <a:r>
              <a:rPr lang="en-US" sz="1800" b="1" u="sng" dirty="0"/>
              <a:t>one</a:t>
            </a:r>
            <a:r>
              <a:rPr lang="en-US" sz="1800" dirty="0"/>
              <a:t> of the following three conditions is met</a:t>
            </a:r>
            <a:endParaRPr lang="en-GB" sz="1800" dirty="0"/>
          </a:p>
          <a:p>
            <a:pPr fontAlgn="base">
              <a:lnSpc>
                <a:spcPct val="110000"/>
              </a:lnSpc>
            </a:pPr>
            <a:r>
              <a:rPr lang="en-GB" sz="1800" b="1" dirty="0"/>
              <a:t>either</a:t>
            </a:r>
            <a:r>
              <a:rPr lang="en-GB" sz="1800" dirty="0"/>
              <a:t> a message “Connection Test ##### &lt;</a:t>
            </a:r>
            <a:r>
              <a:rPr lang="en-GB" sz="1800" dirty="0" err="1"/>
              <a:t>hh:mm:ss</a:t>
            </a:r>
            <a:r>
              <a:rPr lang="en-GB" sz="1800" dirty="0"/>
              <a:t>&gt;” appears with an increasing sequence number in the market news view (news board) of the T7 Trader or Admin GUI</a:t>
            </a:r>
          </a:p>
          <a:p>
            <a:pPr fontAlgn="base">
              <a:lnSpc>
                <a:spcPct val="110000"/>
              </a:lnSpc>
            </a:pPr>
            <a:r>
              <a:rPr lang="en-GB" sz="1800" b="1" dirty="0"/>
              <a:t>or</a:t>
            </a:r>
            <a:r>
              <a:rPr lang="en-GB" sz="1800" dirty="0"/>
              <a:t> a successful session or trader login via ETI has been performed </a:t>
            </a:r>
            <a:r>
              <a:rPr lang="en-GB" sz="1800" b="1" dirty="0"/>
              <a:t>and</a:t>
            </a:r>
            <a:r>
              <a:rPr lang="en-GB" sz="1800" dirty="0"/>
              <a:t> MDI/EMDI/EOBI/RDI heartbeats have been received</a:t>
            </a:r>
          </a:p>
          <a:p>
            <a:pPr fontAlgn="base">
              <a:lnSpc>
                <a:spcPct val="110000"/>
              </a:lnSpc>
            </a:pPr>
            <a:r>
              <a:rPr lang="en-GB" sz="1800" b="1" dirty="0"/>
              <a:t>or</a:t>
            </a:r>
            <a:r>
              <a:rPr lang="en-GB" sz="1800" dirty="0"/>
              <a:t> a successful session or trader login via FIX LF has been performed </a:t>
            </a:r>
            <a:r>
              <a:rPr lang="en-GB" sz="1800" b="1" dirty="0"/>
              <a:t>and</a:t>
            </a:r>
            <a:r>
              <a:rPr lang="en-GB" sz="1800" dirty="0"/>
              <a:t> MDI/EMDI/EOBI/RDI heartbeats have been received</a:t>
            </a:r>
          </a:p>
          <a:p>
            <a:pPr fontAlgn="base">
              <a:lnSpc>
                <a:spcPct val="110000"/>
              </a:lnSpc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4186450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EUREX</a:t>
            </a:r>
            <a:r>
              <a:rPr lang="en-US" sz="2400" dirty="0"/>
              <a:t> (Cont’d)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30048"/>
            <a:ext cx="8229600" cy="48341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Timeline on 05 October 2024</a:t>
            </a:r>
            <a:endParaRPr lang="en-US" sz="1800" dirty="0"/>
          </a:p>
          <a:p>
            <a:r>
              <a:rPr lang="en-US" sz="1700" dirty="0"/>
              <a:t>Start of DR scenario test				13:00 CEST</a:t>
            </a:r>
          </a:p>
          <a:p>
            <a:r>
              <a:rPr lang="en-US" sz="1700" dirty="0"/>
              <a:t>End of DR scenario test				16:00 CEST</a:t>
            </a:r>
          </a:p>
          <a:p>
            <a:r>
              <a:rPr lang="en-US" sz="1700" dirty="0"/>
              <a:t>Start of prod environment re-connect test	17:00 CEST</a:t>
            </a:r>
          </a:p>
          <a:p>
            <a:r>
              <a:rPr lang="en-US" sz="1700" dirty="0"/>
              <a:t>End of prod environment re-connect test		18:00 CEST</a:t>
            </a:r>
          </a:p>
          <a:p>
            <a:pPr marL="0" indent="0">
              <a:buNone/>
            </a:pPr>
            <a:br>
              <a:rPr lang="de-DE" sz="1700" dirty="0">
                <a:sym typeface="Wingdings" panose="05000000000000000000" pitchFamily="2" charset="2"/>
              </a:rPr>
            </a:br>
            <a:r>
              <a:rPr lang="de-DE" sz="1800" dirty="0">
                <a:sym typeface="Wingdings" panose="05000000000000000000" pitchFamily="2" charset="2"/>
              </a:rPr>
              <a:t>Primary Contact </a:t>
            </a:r>
          </a:p>
          <a:p>
            <a:r>
              <a:rPr lang="de-DE" sz="1700" dirty="0">
                <a:sym typeface="Wingdings" panose="05000000000000000000" pitchFamily="2" charset="2"/>
              </a:rPr>
              <a:t>Technical Key Account Manager (via individual VIP </a:t>
            </a:r>
            <a:r>
              <a:rPr lang="de-DE" sz="1700" dirty="0" err="1">
                <a:sym typeface="Wingdings" panose="05000000000000000000" pitchFamily="2" charset="2"/>
              </a:rPr>
              <a:t>number</a:t>
            </a:r>
            <a:r>
              <a:rPr lang="de-DE" sz="1700" dirty="0"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1800" dirty="0"/>
              <a:t>Detailed information</a:t>
            </a:r>
          </a:p>
          <a:p>
            <a:r>
              <a:rPr lang="en-US" sz="1600" dirty="0">
                <a:hlinkClick r:id="rId3"/>
              </a:rPr>
              <a:t>Eurex Circular 080/2024</a:t>
            </a:r>
            <a:r>
              <a:rPr lang="en-US" sz="1600" dirty="0"/>
              <a:t>					</a:t>
            </a:r>
          </a:p>
          <a:p>
            <a:pPr>
              <a:lnSpc>
                <a:spcPct val="100000"/>
              </a:lnSpc>
            </a:pPr>
            <a:r>
              <a:rPr lang="en-US" sz="1600" dirty="0"/>
              <a:t>Updated version of “</a:t>
            </a:r>
            <a:r>
              <a:rPr lang="en-GB" sz="1600" dirty="0"/>
              <a:t>T7 Disaster Recovery Concept 2024” </a:t>
            </a:r>
            <a:r>
              <a:rPr lang="en-US" sz="1600" dirty="0"/>
              <a:t>- Accessible end of August under the following path: </a:t>
            </a:r>
          </a:p>
          <a:p>
            <a:pPr marL="0" indent="0" algn="ctr">
              <a:buNone/>
            </a:pPr>
            <a:r>
              <a:rPr lang="en-US" sz="1600" dirty="0">
                <a:hlinkClick r:id="rId4"/>
              </a:rPr>
              <a:t>Eurex.com </a:t>
            </a:r>
            <a:r>
              <a:rPr lang="en-US" sz="1600" dirty="0"/>
              <a:t>&gt; Support &gt; Initiatives &amp; Releases &gt; T7 Release 12.1 &gt; Network Access</a:t>
            </a:r>
          </a:p>
          <a:p>
            <a:pPr marL="0" indent="0">
              <a:buNone/>
            </a:pPr>
            <a:endParaRPr lang="en-US" sz="1450" dirty="0"/>
          </a:p>
        </p:txBody>
      </p:sp>
    </p:spTree>
    <p:extLst>
      <p:ext uri="{BB962C8B-B14F-4D97-AF65-F5344CB8AC3E}">
        <p14:creationId xmlns:p14="http://schemas.microsoft.com/office/powerpoint/2010/main" val="832699364"/>
      </p:ext>
    </p:extLst>
  </p:cSld>
  <p:clrMapOvr>
    <a:masterClrMapping/>
  </p:clrMapOvr>
</p:sld>
</file>

<file path=ppt/theme/theme1.xml><?xml version="1.0" encoding="utf-8"?>
<a:theme xmlns:a="http://schemas.openxmlformats.org/drawingml/2006/main" name="Interior slides_wWatermark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FIA - Lato">
      <a:majorFont>
        <a:latin typeface="Lat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CB8D958-18BA-4A2F-B3ED-3094FF83B51F}"/>
    </a:ext>
  </a:extLst>
</a:theme>
</file>

<file path=ppt/theme/theme2.xml><?xml version="1.0" encoding="utf-8"?>
<a:theme xmlns:a="http://schemas.openxmlformats.org/drawingml/2006/main" name="Interior slides_wWatermark_wPgNu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5A648A1-D264-48AC-82AD-4FBB214D6922}"/>
    </a:ext>
  </a:extLst>
</a:theme>
</file>

<file path=ppt/theme/theme3.xml><?xml version="1.0" encoding="utf-8"?>
<a:theme xmlns:a="http://schemas.openxmlformats.org/drawingml/2006/main" name="Interior slides_NoWatermark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B66A5330-AB83-4564-8823-1C6FD722FACA}"/>
    </a:ext>
  </a:extLst>
</a:theme>
</file>

<file path=ppt/theme/theme4.xml><?xml version="1.0" encoding="utf-8"?>
<a:theme xmlns:a="http://schemas.openxmlformats.org/drawingml/2006/main" name="Interior slides_NoWatermark_wPgNu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1F7355F6-4E1D-4512-AF2B-82CA553CB91A}"/>
    </a:ext>
  </a:extLst>
</a:theme>
</file>

<file path=ppt/theme/theme5.xml><?xml version="1.0" encoding="utf-8"?>
<a:theme xmlns:a="http://schemas.openxmlformats.org/drawingml/2006/main" name="Concluding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840B1C0-70E7-4D13-A666-D6D96E2ADD53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BF086C32B17346B8130D26F24364DD" ma:contentTypeVersion="16" ma:contentTypeDescription="Create a new document." ma:contentTypeScope="" ma:versionID="b82cbb0bed3cb630ff18eb00444ddb8f">
  <xsd:schema xmlns:xsd="http://www.w3.org/2001/XMLSchema" xmlns:xs="http://www.w3.org/2001/XMLSchema" xmlns:p="http://schemas.microsoft.com/office/2006/metadata/properties" xmlns:ns2="f321cc19-8678-4f0b-8d8e-188e7c02e2be" xmlns:ns3="b1dc8d5e-a797-4cf4-8b99-2f35a2d8a579" targetNamespace="http://schemas.microsoft.com/office/2006/metadata/properties" ma:root="true" ma:fieldsID="201e042af1d4c50d98caeec188a48178" ns2:_="" ns3:_="">
    <xsd:import namespace="f321cc19-8678-4f0b-8d8e-188e7c02e2be"/>
    <xsd:import namespace="b1dc8d5e-a797-4cf4-8b99-2f35a2d8a57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21cc19-8678-4f0b-8d8e-188e7c02e2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0317f6e-2cf7-4ca2-aff5-a4d7f2f902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dc8d5e-a797-4cf4-8b99-2f35a2d8a57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7bff8164-d40a-4a58-8c78-6419d99c6f26}" ma:internalName="TaxCatchAll" ma:showField="CatchAllData" ma:web="b1dc8d5e-a797-4cf4-8b99-2f35a2d8a5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dc8d5e-a797-4cf4-8b99-2f35a2d8a579" xsi:nil="true"/>
    <lcf76f155ced4ddcb4097134ff3c332f xmlns="f321cc19-8678-4f0b-8d8e-188e7c02e2b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52F072-52EA-4177-883B-60FCB33FB0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21cc19-8678-4f0b-8d8e-188e7c02e2be"/>
    <ds:schemaRef ds:uri="b1dc8d5e-a797-4cf4-8b99-2f35a2d8a5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45178D3-992A-4AC0-8D89-3D90FF0F224E}">
  <ds:schemaRefs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b1dc8d5e-a797-4cf4-8b99-2f35a2d8a579"/>
    <ds:schemaRef ds:uri="f321cc19-8678-4f0b-8d8e-188e7c02e2b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0ABB4EB-E615-4EC8-9188-07114EA818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Title Slides</Template>
  <TotalTime>15786</TotalTime>
  <Words>494</Words>
  <Application>Microsoft Macintosh PowerPoint</Application>
  <PresentationFormat>On-screen Show (4:3)</PresentationFormat>
  <Paragraphs>64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Lato</vt:lpstr>
      <vt:lpstr>Wingdings</vt:lpstr>
      <vt:lpstr>Interior slides_wWatermark</vt:lpstr>
      <vt:lpstr>Interior slides_wWatermark_wPgNu</vt:lpstr>
      <vt:lpstr>Interior slides_NoWatermark</vt:lpstr>
      <vt:lpstr>Interior slides_NoWatermark_wPgNu</vt:lpstr>
      <vt:lpstr>Concluding slide</vt:lpstr>
      <vt:lpstr>EUREX</vt:lpstr>
      <vt:lpstr>EUREX (Cont’d)</vt:lpstr>
      <vt:lpstr>EUREX (Cont’d)</vt:lpstr>
      <vt:lpstr>EUREX (Cont’d)</vt:lpstr>
      <vt:lpstr>EUREX (Cont’d)</vt:lpstr>
      <vt:lpstr>EUREX (Cont’d)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Continuity Disaster Recovery Test Briefings</dc:title>
  <dc:creator>Steve P.</dc:creator>
  <cp:lastModifiedBy>Steve Proctor</cp:lastModifiedBy>
  <cp:revision>196</cp:revision>
  <dcterms:created xsi:type="dcterms:W3CDTF">2020-08-08T18:31:41Z</dcterms:created>
  <dcterms:modified xsi:type="dcterms:W3CDTF">2024-10-02T20:53:04Z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0x01010051BF086C32B17346B8130D26F24364DD</vt:lpwstr>
  </property>
  <property fmtid="{D5CDD505-2E9C-101B-9397-08002B2CF9AE}" pid="3" name="MediaServiceImageTags">
    <vt:lpwstr/>
  </property>
</Properties>
</file>