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2"/>
  </p:notesMasterIdLst>
  <p:sldIdLst>
    <p:sldId id="347" r:id="rId9"/>
    <p:sldId id="348" r:id="rId10"/>
    <p:sldId id="34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tradevault.ice.com/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radeVaultSupport@ice.com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TradeVaultSupport@ice.com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ICE TRADE VAULT/</a:t>
            </a:r>
            <a:r>
              <a:rPr lang="en-US" err="1"/>
              <a:t>eCONFIRM</a:t>
            </a:r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0048"/>
            <a:ext cx="8229600" cy="4646915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dirty="0"/>
              <a:t>ICE Trade Vault/</a:t>
            </a:r>
            <a:r>
              <a:rPr lang="en-US" sz="2000" dirty="0" err="1"/>
              <a:t>eConfirm</a:t>
            </a:r>
            <a:r>
              <a:rPr lang="en-US" sz="2000" dirty="0"/>
              <a:t> will participate in the industry wide testing on October 5</a:t>
            </a:r>
            <a:r>
              <a:rPr lang="en-US" sz="2000" baseline="30000" dirty="0"/>
              <a:t>th</a:t>
            </a:r>
            <a:r>
              <a:rPr lang="en-US" sz="2000" dirty="0"/>
              <a:t>, 2024. During this testing window (9am – 12pm ET) the following systems will be failed over to our disaster recovery site for testing.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ICE </a:t>
            </a:r>
            <a:r>
              <a:rPr lang="en-US" sz="2000" dirty="0" err="1"/>
              <a:t>eConfirm</a:t>
            </a:r>
            <a:r>
              <a:rPr lang="en-US" sz="2000" dirty="0"/>
              <a:t> </a:t>
            </a:r>
          </a:p>
          <a:p>
            <a:r>
              <a:rPr lang="en-US" sz="2000" dirty="0"/>
              <a:t>Trade Vault North America</a:t>
            </a:r>
          </a:p>
          <a:p>
            <a:r>
              <a:rPr lang="en-US" sz="2000" dirty="0"/>
              <a:t>Trade Vault Europe</a:t>
            </a:r>
          </a:p>
          <a:p>
            <a:r>
              <a:rPr lang="en-US" sz="2000" dirty="0"/>
              <a:t>MFT (Secure FTP Server)</a:t>
            </a:r>
          </a:p>
          <a:p>
            <a:pPr marL="0" indent="0">
              <a:buNone/>
            </a:pPr>
            <a:endParaRPr lang="en-US" sz="1300" dirty="0"/>
          </a:p>
          <a:p>
            <a:pPr>
              <a:lnSpc>
                <a:spcPct val="120000"/>
              </a:lnSpc>
            </a:pPr>
            <a:r>
              <a:rPr lang="en-US" sz="2000" dirty="0"/>
              <a:t>No changes to URL’s/DNS’ are required for testing.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2000" dirty="0">
                <a:hlinkClick r:id="rId2"/>
              </a:rPr>
              <a:t>https://tradevault.ice.com/</a:t>
            </a:r>
            <a:endParaRPr lang="en-US" sz="2000" dirty="0"/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2000" dirty="0" err="1"/>
              <a:t>mft.tradevault.ice.com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No REMIT data will be sent to ACER during testing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CEF0E4-588A-4641-96D8-548A91D72B1E}"/>
              </a:ext>
            </a:extLst>
          </p:cNvPr>
          <p:cNvSpPr txBox="1"/>
          <p:nvPr/>
        </p:nvSpPr>
        <p:spPr>
          <a:xfrm>
            <a:off x="1493239" y="6176963"/>
            <a:ext cx="711467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srgbClr val="FF0000"/>
                </a:solidFill>
                <a:latin typeface="Arial" charset="0"/>
              </a:rPr>
              <a:t>IMPORTANT NOTE: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srgbClr val="FF0000"/>
                </a:solidFill>
                <a:latin typeface="Arial" charset="0"/>
              </a:rPr>
              <a:t>Any trades entered during the testing window are NOT valid trades and will NOT be ported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srgbClr val="FF0000"/>
                </a:solidFill>
                <a:latin typeface="Arial" charset="0"/>
              </a:rPr>
              <a:t>back to our Production environment.</a:t>
            </a:r>
          </a:p>
        </p:txBody>
      </p:sp>
    </p:spTree>
    <p:extLst>
      <p:ext uri="{BB962C8B-B14F-4D97-AF65-F5344CB8AC3E}">
        <p14:creationId xmlns:p14="http://schemas.microsoft.com/office/powerpoint/2010/main" val="458006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ICE TRADE VAULT/</a:t>
            </a:r>
            <a:r>
              <a:rPr lang="en-US" sz="2800" err="1"/>
              <a:t>eCONFIRM</a:t>
            </a:r>
            <a:r>
              <a:rPr lang="en-US" sz="2800"/>
              <a:t> </a:t>
            </a:r>
            <a:r>
              <a:rPr lang="en-US" sz="240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24764"/>
            <a:ext cx="8229600" cy="4752200"/>
          </a:xfrm>
        </p:spPr>
        <p:txBody>
          <a:bodyPr>
            <a:normAutofit fontScale="77500" lnSpcReduction="20000"/>
          </a:bodyPr>
          <a:lstStyle/>
          <a:p>
            <a:r>
              <a:rPr lang="en-US" b="1" u="sng" dirty="0"/>
              <a:t>Registration and user setup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Registration for ICE Trade Vault/</a:t>
            </a:r>
            <a:r>
              <a:rPr lang="en-US" sz="1900" dirty="0" err="1"/>
              <a:t>eConfirm</a:t>
            </a:r>
            <a:r>
              <a:rPr lang="en-US" sz="1900" dirty="0"/>
              <a:t> is not required, but is recommended.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Contact </a:t>
            </a:r>
            <a:r>
              <a:rPr lang="en-US" sz="1900" dirty="0">
                <a:hlinkClick r:id="rId2"/>
              </a:rPr>
              <a:t>TradeVaultSupport@ice.com</a:t>
            </a:r>
            <a:r>
              <a:rPr lang="en-US" sz="1900" dirty="0"/>
              <a:t> if you plan to participate.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All existing customers with valid Trade Vault/</a:t>
            </a:r>
            <a:r>
              <a:rPr lang="en-US" sz="1900" dirty="0" err="1"/>
              <a:t>eConfirm</a:t>
            </a:r>
            <a:r>
              <a:rPr lang="en-US" sz="1900" dirty="0"/>
              <a:t> IDs are welcome to participate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Existing production User ID and password will be used for login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No test/temporary IDs or access will be provisioned for the FIA DR test.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b="1" u="sng" dirty="0"/>
              <a:t>Test administration and support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At the end of the DR testing period, all data from the testing period will be deleted from ICE Trade Vault and </a:t>
            </a:r>
            <a:r>
              <a:rPr lang="en-US" sz="1900" dirty="0" err="1"/>
              <a:t>eConfirm</a:t>
            </a:r>
            <a:r>
              <a:rPr lang="en-US" sz="1900" dirty="0"/>
              <a:t> databases and no record of those test transactions will persist.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No network, DNS, or IP changes will be required to connect to the ICE Trade Vault/</a:t>
            </a:r>
            <a:r>
              <a:rPr lang="en-US" sz="1900" dirty="0" err="1"/>
              <a:t>eConfirm</a:t>
            </a:r>
            <a:r>
              <a:rPr lang="en-US" sz="1900" dirty="0"/>
              <a:t> secondary site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Starting @ 12:00 ET all systems will be reverted back to production. 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Notifications will be sent when systems are in TEST mode and when systems are back in PRODUCTION mode. </a:t>
            </a:r>
          </a:p>
          <a:p>
            <a:pPr lvl="1">
              <a:lnSpc>
                <a:spcPct val="120000"/>
              </a:lnSpc>
              <a:buFont typeface="System Font Regular"/>
              <a:buChar char="-"/>
            </a:pPr>
            <a:r>
              <a:rPr lang="en-US" sz="1900" dirty="0"/>
              <a:t>Support will be available from 0900-1300 ET by contacting the helpdesk line @ 770-738-2101 Option #4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CEF0E4-588A-4641-96D8-548A91D72B1E}"/>
              </a:ext>
            </a:extLst>
          </p:cNvPr>
          <p:cNvSpPr txBox="1"/>
          <p:nvPr/>
        </p:nvSpPr>
        <p:spPr>
          <a:xfrm>
            <a:off x="1493239" y="6176964"/>
            <a:ext cx="711467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rgbClr val="FF0000"/>
                </a:solidFill>
                <a:latin typeface="Arial" charset="0"/>
              </a:rPr>
              <a:t>IMPORTANT NOTE: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rgbClr val="FF0000"/>
                </a:solidFill>
                <a:latin typeface="Arial" charset="0"/>
              </a:rPr>
              <a:t>Any trades entered during the testing window are NOT valid trades and will NOT be ported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>
                <a:solidFill>
                  <a:srgbClr val="FF0000"/>
                </a:solidFill>
                <a:latin typeface="Arial" charset="0"/>
              </a:rPr>
              <a:t>back to our Production environment.</a:t>
            </a:r>
          </a:p>
        </p:txBody>
      </p:sp>
    </p:spTree>
    <p:extLst>
      <p:ext uri="{BB962C8B-B14F-4D97-AF65-F5344CB8AC3E}">
        <p14:creationId xmlns:p14="http://schemas.microsoft.com/office/powerpoint/2010/main" val="4643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ICE TRADE VAULT/</a:t>
            </a:r>
            <a:r>
              <a:rPr lang="en-US" sz="2800" err="1"/>
              <a:t>eCONFIRM</a:t>
            </a:r>
            <a:r>
              <a:rPr lang="en-US" sz="2800"/>
              <a:t> </a:t>
            </a:r>
            <a:r>
              <a:rPr lang="en-US" sz="240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6149"/>
            <a:ext cx="8229600" cy="4560814"/>
          </a:xfrm>
        </p:spPr>
        <p:txBody>
          <a:bodyPr>
            <a:normAutofit/>
          </a:bodyPr>
          <a:lstStyle/>
          <a:p>
            <a:r>
              <a:rPr lang="en-US" b="1" u="sng" dirty="0"/>
              <a:t>Test Cases – Recommended</a:t>
            </a:r>
          </a:p>
          <a:p>
            <a:pPr lvl="1">
              <a:lnSpc>
                <a:spcPct val="100000"/>
              </a:lnSpc>
              <a:buFont typeface="System Font Regular"/>
              <a:buChar char="-"/>
            </a:pPr>
            <a:r>
              <a:rPr lang="en-US" dirty="0"/>
              <a:t>The recommended test cases have been outlined in a separate document. Please contact the sales team (</a:t>
            </a:r>
            <a:r>
              <a:rPr lang="en-US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TradeVaultSupport@ice.com</a:t>
            </a:r>
            <a:r>
              <a:rPr lang="en-US" dirty="0"/>
              <a:t>) if you are planning to participate and they will provide those recommended test cases.</a:t>
            </a:r>
            <a:br>
              <a:rPr lang="en-US" dirty="0"/>
            </a:br>
            <a:endParaRPr lang="en-US" dirty="0"/>
          </a:p>
          <a:p>
            <a:r>
              <a:rPr lang="en-US" b="1" u="sng" dirty="0"/>
              <a:t>Ping Test: September 14</a:t>
            </a:r>
            <a:r>
              <a:rPr lang="en-US" b="1" u="sng" baseline="30000" dirty="0"/>
              <a:t>th</a:t>
            </a:r>
            <a:r>
              <a:rPr lang="en-US" b="1" u="sng" dirty="0"/>
              <a:t> 2024</a:t>
            </a:r>
          </a:p>
          <a:p>
            <a:pPr lvl="1">
              <a:lnSpc>
                <a:spcPct val="100000"/>
              </a:lnSpc>
              <a:buFont typeface="System Font Regular"/>
              <a:buChar char="-"/>
            </a:pPr>
            <a:r>
              <a:rPr lang="en-US" dirty="0"/>
              <a:t>ICE Trade Vault /</a:t>
            </a:r>
            <a:r>
              <a:rPr lang="en-US" dirty="0" err="1"/>
              <a:t>eConfirm</a:t>
            </a:r>
            <a:r>
              <a:rPr lang="en-US" dirty="0"/>
              <a:t> will participate in the first ping test date. On this day clients will be able to test their access to the following applications.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ICE </a:t>
            </a:r>
            <a:r>
              <a:rPr lang="en-US" dirty="0" err="1"/>
              <a:t>eConfirm</a:t>
            </a:r>
            <a:endParaRPr lang="en-US" dirty="0"/>
          </a:p>
          <a:p>
            <a:pPr lvl="2">
              <a:buFont typeface="Wingdings" pitchFamily="2" charset="2"/>
              <a:buChar char="Ø"/>
            </a:pPr>
            <a:r>
              <a:rPr lang="en-US" dirty="0"/>
              <a:t>Trade Vault North America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Trade Vault Europe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/>
              <a:t>MFT (SFTP) Server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CEF0E4-588A-4641-96D8-548A91D72B1E}"/>
              </a:ext>
            </a:extLst>
          </p:cNvPr>
          <p:cNvSpPr txBox="1"/>
          <p:nvPr/>
        </p:nvSpPr>
        <p:spPr>
          <a:xfrm>
            <a:off x="1503871" y="6176963"/>
            <a:ext cx="711467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srgbClr val="FF0000"/>
                </a:solidFill>
                <a:latin typeface="Arial" charset="0"/>
              </a:rPr>
              <a:t>IMPORTANT NOTE: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srgbClr val="FF0000"/>
                </a:solidFill>
                <a:latin typeface="Arial" charset="0"/>
              </a:rPr>
              <a:t>Any trades entered during the testing window are NOT valid trades and will NOT be ported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dirty="0">
                <a:solidFill>
                  <a:srgbClr val="FF0000"/>
                </a:solidFill>
                <a:latin typeface="Arial" charset="0"/>
              </a:rPr>
              <a:t>back to our Production environment.</a:t>
            </a:r>
          </a:p>
        </p:txBody>
      </p:sp>
    </p:spTree>
    <p:extLst>
      <p:ext uri="{BB962C8B-B14F-4D97-AF65-F5344CB8AC3E}">
        <p14:creationId xmlns:p14="http://schemas.microsoft.com/office/powerpoint/2010/main" val="481616712"/>
      </p:ext>
    </p:extLst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15789</TotalTime>
  <Words>468</Words>
  <Application>Microsoft Macintosh PowerPoint</Application>
  <PresentationFormat>On-screen Show (4:3)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Calibri</vt:lpstr>
      <vt:lpstr>Lato</vt:lpstr>
      <vt:lpstr>System Font Regular</vt:lpstr>
      <vt:lpstr>Wingdings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ICE TRADE VAULT/eCONFIRM</vt:lpstr>
      <vt:lpstr>ICE TRADE VAULT/eCONFIRM (Cont’d)</vt:lpstr>
      <vt:lpstr>ICE TRADE VAULT/eCONFIRM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200</cp:revision>
  <dcterms:created xsi:type="dcterms:W3CDTF">2020-08-08T18:31:41Z</dcterms:created>
  <dcterms:modified xsi:type="dcterms:W3CDTF">2024-10-02T20:56:16Z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