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 id="2147483761" r:id="rId5"/>
    <p:sldMasterId id="2147483742" r:id="rId6"/>
    <p:sldMasterId id="2147483766" r:id="rId7"/>
    <p:sldMasterId id="2147483740" r:id="rId8"/>
  </p:sldMasterIdLst>
  <p:notesMasterIdLst>
    <p:notesMasterId r:id="rId11"/>
  </p:notesMasterIdLst>
  <p:sldIdLst>
    <p:sldId id="284" r:id="rId9"/>
    <p:sldId id="32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99"/>
    <p:restoredTop sz="94748"/>
  </p:normalViewPr>
  <p:slideViewPr>
    <p:cSldViewPr snapToGrid="0">
      <p:cViewPr varScale="1">
        <p:scale>
          <a:sx n="117" d="100"/>
          <a:sy n="117" d="100"/>
        </p:scale>
        <p:origin x="161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2.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10/2/24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90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1690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6810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69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392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4370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8268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63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62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37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1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Tree>
    <p:extLst>
      <p:ext uri="{BB962C8B-B14F-4D97-AF65-F5344CB8AC3E}">
        <p14:creationId xmlns:p14="http://schemas.microsoft.com/office/powerpoint/2010/main" val="4174581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1DADD-CE4D-426F-A537-72DF92C4C630}"/>
              </a:ext>
            </a:extLst>
          </p:cNvPr>
          <p:cNvSpPr>
            <a:spLocks noGrp="1"/>
          </p:cNvSpPr>
          <p:nvPr>
            <p:ph type="dt" sz="half" idx="10"/>
          </p:nvPr>
        </p:nvSpPr>
        <p:spPr>
          <a:xfrm>
            <a:off x="628650" y="6356350"/>
            <a:ext cx="20574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C07F73-A887-42AF-A9E5-E3F343D3C91D}" type="datetimeFigureOut">
              <a:rPr lang="en-US" smtClean="0"/>
              <a:pPr/>
              <a:t>10/2/24</a:t>
            </a:fld>
            <a:endParaRPr lang="en-US"/>
          </a:p>
        </p:txBody>
      </p:sp>
      <p:sp>
        <p:nvSpPr>
          <p:cNvPr id="8" name="Footer Placeholder 7">
            <a:extLst>
              <a:ext uri="{FF2B5EF4-FFF2-40B4-BE49-F238E27FC236}">
                <a16:creationId xmlns:a16="http://schemas.microsoft.com/office/drawing/2014/main" id="{914ABA8B-E35D-40DD-B441-9FBEC5AF889B}"/>
              </a:ext>
            </a:extLst>
          </p:cNvPr>
          <p:cNvSpPr>
            <a:spLocks noGrp="1"/>
          </p:cNvSpPr>
          <p:nvPr>
            <p:ph type="ftr" sz="quarter" idx="11"/>
          </p:nvPr>
        </p:nvSpPr>
        <p:spPr>
          <a:xfrm>
            <a:off x="3028950" y="6356350"/>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9" name="Slide Number Placeholder 8">
            <a:extLst>
              <a:ext uri="{FF2B5EF4-FFF2-40B4-BE49-F238E27FC236}">
                <a16:creationId xmlns:a16="http://schemas.microsoft.com/office/drawing/2014/main" id="{A7FD354C-B1B2-4C96-807E-2187C8B45340}"/>
              </a:ext>
            </a:extLst>
          </p:cNvPr>
          <p:cNvSpPr>
            <a:spLocks noGrp="1"/>
          </p:cNvSpPr>
          <p:nvPr>
            <p:ph type="sldNum" sz="quarter" idx="12"/>
          </p:nvPr>
        </p:nvSpPr>
        <p:spPr>
          <a:xfrm>
            <a:off x="6457950" y="635635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860951-3C83-4875-A869-0586E7A52C8F}" type="slidenum">
              <a:rPr lang="en-US" smtClean="0"/>
              <a:pPr/>
              <a:t>‹#›</a:t>
            </a:fld>
            <a:endParaRPr lang="en-US"/>
          </a:p>
        </p:txBody>
      </p:sp>
    </p:spTree>
    <p:extLst>
      <p:ext uri="{BB962C8B-B14F-4D97-AF65-F5344CB8AC3E}">
        <p14:creationId xmlns:p14="http://schemas.microsoft.com/office/powerpoint/2010/main" val="334620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610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196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emf"/><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17.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58" r:id="rId3"/>
    <p:sldLayoutId id="2147483716"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4" name="TextBox 3">
            <a:extLst>
              <a:ext uri="{FF2B5EF4-FFF2-40B4-BE49-F238E27FC236}">
                <a16:creationId xmlns:a16="http://schemas.microsoft.com/office/drawing/2014/main" id="{2234DCB7-3BE5-4DD9-9616-B4B9297CEA50}"/>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23385181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84198749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59" r:id="rId3"/>
    <p:sldLayoutId id="214748376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7" name="TextBox 6">
            <a:extLst>
              <a:ext uri="{FF2B5EF4-FFF2-40B4-BE49-F238E27FC236}">
                <a16:creationId xmlns:a16="http://schemas.microsoft.com/office/drawing/2014/main" id="{0705D20B-28B6-469A-97BC-15AA768F9AB1}"/>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130255863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hyperlink" Target="mailto:MGEXClearingOperations@miaxglobal.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MIAX FUTURES EXCHANGE</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37414"/>
            <a:ext cx="8229600" cy="4539549"/>
          </a:xfrm>
        </p:spPr>
        <p:txBody>
          <a:bodyPr>
            <a:normAutofit fontScale="92500" lnSpcReduction="20000"/>
          </a:bodyPr>
          <a:lstStyle/>
          <a:p>
            <a:pPr>
              <a:lnSpc>
                <a:spcPct val="120000"/>
              </a:lnSpc>
            </a:pPr>
            <a:r>
              <a:rPr lang="en-US" dirty="0"/>
              <a:t>MGEX will utilize DR systems for the FIA DR test on Saturday, October 5</a:t>
            </a:r>
            <a:r>
              <a:rPr lang="en-US" baseline="30000" dirty="0"/>
              <a:t>th</a:t>
            </a:r>
            <a:r>
              <a:rPr lang="en-US" dirty="0"/>
              <a:t>. </a:t>
            </a:r>
          </a:p>
          <a:p>
            <a:pPr>
              <a:lnSpc>
                <a:spcPct val="120000"/>
              </a:lnSpc>
            </a:pPr>
            <a:r>
              <a:rPr lang="en-US" dirty="0"/>
              <a:t>Clearing Members and Firms must register on the FIA website to participate in the MGEX Clearing test.</a:t>
            </a:r>
          </a:p>
          <a:p>
            <a:pPr>
              <a:lnSpc>
                <a:spcPct val="110000"/>
              </a:lnSpc>
            </a:pPr>
            <a:r>
              <a:rPr lang="en-US" dirty="0"/>
              <a:t>Testing will occur from 8AM – Noon CDT on October 5</a:t>
            </a:r>
            <a:r>
              <a:rPr lang="en-US" baseline="30000" dirty="0"/>
              <a:t>th</a:t>
            </a:r>
            <a:r>
              <a:rPr lang="en-US" dirty="0"/>
              <a:t>. </a:t>
            </a:r>
          </a:p>
          <a:p>
            <a:pPr>
              <a:lnSpc>
                <a:spcPct val="110000"/>
              </a:lnSpc>
            </a:pPr>
            <a:r>
              <a:rPr lang="en-US" dirty="0"/>
              <a:t>Trade date entered should be October 7</a:t>
            </a:r>
            <a:r>
              <a:rPr lang="en-US" baseline="30000" dirty="0"/>
              <a:t>th</a:t>
            </a:r>
            <a:r>
              <a:rPr lang="en-US" dirty="0"/>
              <a:t>.</a:t>
            </a:r>
          </a:p>
          <a:p>
            <a:pPr>
              <a:lnSpc>
                <a:spcPct val="110000"/>
              </a:lnSpc>
            </a:pPr>
            <a:r>
              <a:rPr lang="en-US" dirty="0"/>
              <a:t>All MGEX products will be available for testing.</a:t>
            </a:r>
          </a:p>
          <a:p>
            <a:pPr>
              <a:lnSpc>
                <a:spcPct val="120000"/>
              </a:lnSpc>
            </a:pPr>
            <a:r>
              <a:rPr lang="en-US" dirty="0"/>
              <a:t>Trade Entry via CME </a:t>
            </a:r>
            <a:r>
              <a:rPr lang="en-US" dirty="0" err="1"/>
              <a:t>Globex</a:t>
            </a:r>
            <a:r>
              <a:rPr lang="en-US" dirty="0"/>
              <a:t>® and MGEX Clearing System User Interface (MCS).</a:t>
            </a:r>
          </a:p>
          <a:p>
            <a:pPr>
              <a:lnSpc>
                <a:spcPct val="120000"/>
              </a:lnSpc>
            </a:pPr>
            <a:r>
              <a:rPr lang="en-US" b="0" i="0" dirty="0">
                <a:solidFill>
                  <a:srgbClr val="242424"/>
                </a:solidFill>
                <a:effectLst/>
                <a:cs typeface="Lato" panose="020F0502020204030203" pitchFamily="34" charset="0"/>
              </a:rPr>
              <a:t>MGEX Non-electronic/</a:t>
            </a:r>
            <a:r>
              <a:rPr lang="en-US" b="0" i="0" dirty="0" err="1">
                <a:solidFill>
                  <a:srgbClr val="242424"/>
                </a:solidFill>
                <a:effectLst/>
                <a:cs typeface="Lato" panose="020F0502020204030203" pitchFamily="34" charset="0"/>
              </a:rPr>
              <a:t>Expit</a:t>
            </a:r>
            <a:r>
              <a:rPr lang="en-US" b="0" i="0" dirty="0">
                <a:solidFill>
                  <a:srgbClr val="242424"/>
                </a:solidFill>
                <a:effectLst/>
                <a:cs typeface="Lato" panose="020F0502020204030203" pitchFamily="34" charset="0"/>
              </a:rPr>
              <a:t> trades will be entered in the MGEX Clearing System UI</a:t>
            </a:r>
            <a:r>
              <a:rPr lang="en-US" dirty="0">
                <a:cs typeface="Lato" panose="020F0502020204030203" pitchFamily="34" charset="0"/>
              </a:rPr>
              <a:t>.</a:t>
            </a:r>
          </a:p>
          <a:p>
            <a:pPr>
              <a:lnSpc>
                <a:spcPct val="120000"/>
              </a:lnSpc>
            </a:pPr>
            <a:r>
              <a:rPr lang="en-US" dirty="0"/>
              <a:t>Trades entered for MGEX products into the CME GLOBEX platform and MCS will be cleared by MGEX Clearing using the MGEX DR Systems.</a:t>
            </a:r>
          </a:p>
        </p:txBody>
      </p:sp>
    </p:spTree>
    <p:extLst>
      <p:ext uri="{BB962C8B-B14F-4D97-AF65-F5344CB8AC3E}">
        <p14:creationId xmlns:p14="http://schemas.microsoft.com/office/powerpoint/2010/main" val="3501904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MIAX FUTURES EXCHANGE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48047"/>
            <a:ext cx="8229600" cy="4528916"/>
          </a:xfrm>
        </p:spPr>
        <p:txBody>
          <a:bodyPr>
            <a:normAutofit fontScale="92500"/>
          </a:bodyPr>
          <a:lstStyle/>
          <a:p>
            <a:pPr>
              <a:lnSpc>
                <a:spcPct val="110000"/>
              </a:lnSpc>
            </a:pPr>
            <a:r>
              <a:rPr lang="en-US" dirty="0"/>
              <a:t>After Trade Entry is completed, trade files (TREX files) will be generated by the MGEX DR Clearing System and placed on the MGEX SFTP server. The MGEX SFTP server is accessible via the same logins and passwords as the production system.</a:t>
            </a:r>
          </a:p>
          <a:p>
            <a:pPr>
              <a:lnSpc>
                <a:spcPct val="110000"/>
              </a:lnSpc>
            </a:pPr>
            <a:r>
              <a:rPr lang="en-US" dirty="0"/>
              <a:t>Participants are reminded to fail back to Production systems at the conclusion of the FIA DR test.</a:t>
            </a:r>
          </a:p>
          <a:p>
            <a:pPr>
              <a:lnSpc>
                <a:spcPct val="110000"/>
              </a:lnSpc>
            </a:pPr>
            <a:r>
              <a:rPr lang="en-US" dirty="0"/>
              <a:t>Connectivity and Ping testing required on 9/14.</a:t>
            </a:r>
          </a:p>
          <a:p>
            <a:pPr>
              <a:lnSpc>
                <a:spcPct val="110000"/>
              </a:lnSpc>
            </a:pPr>
            <a:r>
              <a:rPr lang="en-US" dirty="0"/>
              <a:t>Firms having technical issues with MGEX Clearing on the day of the test may call the MGEX Clearing group at (612) 321-7146 for support.</a:t>
            </a:r>
          </a:p>
          <a:p>
            <a:pPr>
              <a:lnSpc>
                <a:spcPct val="110000"/>
              </a:lnSpc>
            </a:pPr>
            <a:r>
              <a:rPr lang="en-US" dirty="0"/>
              <a:t>Please contact MGEX Clearing group for information or support pertaining to the FIA DR Test.    Email: </a:t>
            </a:r>
            <a:r>
              <a:rPr lang="en-US" dirty="0">
                <a:hlinkClick r:id="rId2"/>
              </a:rPr>
              <a:t>MGEXClearingOperations@miaxglobal.com</a:t>
            </a:r>
            <a:r>
              <a:rPr lang="en-US" dirty="0"/>
              <a:t> </a:t>
            </a:r>
          </a:p>
        </p:txBody>
      </p:sp>
    </p:spTree>
    <p:extLst>
      <p:ext uri="{BB962C8B-B14F-4D97-AF65-F5344CB8AC3E}">
        <p14:creationId xmlns:p14="http://schemas.microsoft.com/office/powerpoint/2010/main" val="423741988"/>
      </p:ext>
    </p:extLst>
  </p:cSld>
  <p:clrMapOvr>
    <a:masterClrMapping/>
  </p:clrMapOvr>
</p:sld>
</file>

<file path=ppt/theme/theme1.xml><?xml version="1.0" encoding="utf-8"?>
<a:theme xmlns:a="http://schemas.openxmlformats.org/drawingml/2006/main" name="Interior slides_w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CB8D958-18BA-4A2F-B3ED-3094FF83B51F}"/>
    </a:ext>
  </a:extLst>
</a:theme>
</file>

<file path=ppt/theme/theme2.xml><?xml version="1.0" encoding="utf-8"?>
<a:theme xmlns:a="http://schemas.openxmlformats.org/drawingml/2006/main" name="Interior slides_w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5A648A1-D264-48AC-82AD-4FBB214D6922}"/>
    </a:ext>
  </a:extLst>
</a:theme>
</file>

<file path=ppt/theme/theme3.xml><?xml version="1.0" encoding="utf-8"?>
<a:theme xmlns:a="http://schemas.openxmlformats.org/drawingml/2006/main" name="Interior slides_No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66A5330-AB83-4564-8823-1C6FD722FACA}"/>
    </a:ext>
  </a:extLst>
</a:theme>
</file>

<file path=ppt/theme/theme4.xml><?xml version="1.0" encoding="utf-8"?>
<a:theme xmlns:a="http://schemas.openxmlformats.org/drawingml/2006/main" name="Interior slides_No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1F7355F6-4E1D-4512-AF2B-82CA553CB91A}"/>
    </a:ext>
  </a:extLst>
</a:theme>
</file>

<file path=ppt/theme/theme5.xml><?xml version="1.0" encoding="utf-8"?>
<a:theme xmlns:a="http://schemas.openxmlformats.org/drawingml/2006/main" name="Concluding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840B1C0-70E7-4D13-A666-D6D96E2ADD5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BF086C32B17346B8130D26F24364DD" ma:contentTypeVersion="16" ma:contentTypeDescription="Create a new document." ma:contentTypeScope="" ma:versionID="b82cbb0bed3cb630ff18eb00444ddb8f">
  <xsd:schema xmlns:xsd="http://www.w3.org/2001/XMLSchema" xmlns:xs="http://www.w3.org/2001/XMLSchema" xmlns:p="http://schemas.microsoft.com/office/2006/metadata/properties" xmlns:ns2="f321cc19-8678-4f0b-8d8e-188e7c02e2be" xmlns:ns3="b1dc8d5e-a797-4cf4-8b99-2f35a2d8a579" targetNamespace="http://schemas.microsoft.com/office/2006/metadata/properties" ma:root="true" ma:fieldsID="201e042af1d4c50d98caeec188a48178" ns2:_="" ns3:_="">
    <xsd:import namespace="f321cc19-8678-4f0b-8d8e-188e7c02e2be"/>
    <xsd:import namespace="b1dc8d5e-a797-4cf4-8b99-2f35a2d8a57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1cc19-8678-4f0b-8d8e-188e7c02e2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0317f6e-2cf7-4ca2-aff5-a4d7f2f902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dc8d5e-a797-4cf4-8b99-2f35a2d8a57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bff8164-d40a-4a58-8c78-6419d99c6f26}" ma:internalName="TaxCatchAll" ma:showField="CatchAllData" ma:web="b1dc8d5e-a797-4cf4-8b99-2f35a2d8a5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1dc8d5e-a797-4cf4-8b99-2f35a2d8a579" xsi:nil="true"/>
    <lcf76f155ced4ddcb4097134ff3c332f xmlns="f321cc19-8678-4f0b-8d8e-188e7c02e2b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52F072-52EA-4177-883B-60FCB33FB0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1cc19-8678-4f0b-8d8e-188e7c02e2be"/>
    <ds:schemaRef ds:uri="b1dc8d5e-a797-4cf4-8b99-2f35a2d8a5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5178D3-992A-4AC0-8D89-3D90FF0F224E}">
  <ds:schemaRefs>
    <ds:schemaRef ds:uri="http://www.w3.org/XML/1998/namespace"/>
    <ds:schemaRef ds:uri="http://schemas.microsoft.com/office/2006/documentManagement/types"/>
    <ds:schemaRef ds:uri="http://purl.org/dc/elements/1.1/"/>
    <ds:schemaRef ds:uri="http://purl.org/dc/dcmitype/"/>
    <ds:schemaRef ds:uri="http://schemas.microsoft.com/office/2006/metadata/properties"/>
    <ds:schemaRef ds:uri="http://schemas.microsoft.com/office/infopath/2007/PartnerControls"/>
    <ds:schemaRef ds:uri="http://schemas.openxmlformats.org/package/2006/metadata/core-properties"/>
    <ds:schemaRef ds:uri="b1dc8d5e-a797-4cf4-8b99-2f35a2d8a579"/>
    <ds:schemaRef ds:uri="f321cc19-8678-4f0b-8d8e-188e7c02e2be"/>
    <ds:schemaRef ds:uri="http://purl.org/dc/terms/"/>
  </ds:schemaRefs>
</ds:datastoreItem>
</file>

<file path=customXml/itemProps3.xml><?xml version="1.0" encoding="utf-8"?>
<ds:datastoreItem xmlns:ds="http://schemas.openxmlformats.org/officeDocument/2006/customXml" ds:itemID="{80ABB4EB-E615-4EC8-9188-07114EA818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Title Slides</Template>
  <TotalTime>15790</TotalTime>
  <Words>248</Words>
  <Application>Microsoft Macintosh PowerPoint</Application>
  <PresentationFormat>On-screen Show (4:3)</PresentationFormat>
  <Paragraphs>15</Paragraphs>
  <Slides>2</Slides>
  <Notes>0</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2</vt:i4>
      </vt:variant>
    </vt:vector>
  </HeadingPairs>
  <TitlesOfParts>
    <vt:vector size="9" baseType="lpstr">
      <vt:lpstr>Arial</vt:lpstr>
      <vt:lpstr>Lato</vt:lpstr>
      <vt:lpstr>Interior slides_wWatermark</vt:lpstr>
      <vt:lpstr>Interior slides_wWatermark_wPgNu</vt:lpstr>
      <vt:lpstr>Interior slides_NoWatermark</vt:lpstr>
      <vt:lpstr>Interior slides_NoWatermark_wPgNu</vt:lpstr>
      <vt:lpstr>Concluding slide</vt:lpstr>
      <vt:lpstr>MIAX FUTURES EXCHANGE</vt:lpstr>
      <vt:lpstr>MIAX FUTURES EXCHANGE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Continuity Disaster Recovery Test Briefings</dc:title>
  <dc:creator>Steve P.</dc:creator>
  <cp:lastModifiedBy>Steve Proctor</cp:lastModifiedBy>
  <cp:revision>202</cp:revision>
  <dcterms:created xsi:type="dcterms:W3CDTF">2020-08-08T18:31:41Z</dcterms:created>
  <dcterms:modified xsi:type="dcterms:W3CDTF">2024-10-02T20:57:23Z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0x01010051BF086C32B17346B8130D26F24364DD</vt:lpwstr>
  </property>
  <property fmtid="{D5CDD505-2E9C-101B-9397-08002B2CF9AE}" pid="3" name="MediaServiceImageTags">
    <vt:lpwstr/>
  </property>
</Properties>
</file>