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  <p:sldMasterId id="2147483761" r:id="rId5"/>
    <p:sldMasterId id="2147483742" r:id="rId6"/>
    <p:sldMasterId id="2147483766" r:id="rId7"/>
    <p:sldMasterId id="2147483740" r:id="rId8"/>
  </p:sldMasterIdLst>
  <p:notesMasterIdLst>
    <p:notesMasterId r:id="rId11"/>
  </p:notesMasterIdLst>
  <p:sldIdLst>
    <p:sldId id="369" r:id="rId9"/>
    <p:sldId id="37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1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99"/>
    <p:restoredTop sz="94748"/>
  </p:normalViewPr>
  <p:slideViewPr>
    <p:cSldViewPr snapToGrid="0">
      <p:cViewPr varScale="1">
        <p:scale>
          <a:sx n="117" d="100"/>
          <a:sy n="117" d="100"/>
        </p:scale>
        <p:origin x="16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7E9973D8-64F4-E64F-818B-00189F1CBE1D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EC8910C8-7F42-834C-9FC5-8419262F27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57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5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7" name="Google Shape;467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5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5141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90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1690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6810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869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3927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4370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48268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658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5633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62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37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48B8F-5060-4ED7-9C12-540DA3A5BF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FAE50A-1DE8-43A9-B575-E3C3F809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6138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39BFA68F-C36C-FF42-9D07-40C01FBE9E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B639108-1F63-7640-8ECF-CAF5ACBFC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81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C1DADD-CE4D-426F-A537-72DF92C4C6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AC07F73-A887-42AF-A9E5-E3F343D3C91D}" type="datetimeFigureOut">
              <a:rPr lang="en-US" smtClean="0"/>
              <a:pPr/>
              <a:t>10/2/24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4ABA8B-E35D-40DD-B441-9FBEC5AF8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FD354C-B1B2-4C96-807E-2187C8B45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8860951-3C83-4875-A869-0586E7A52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8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0610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919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emf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emf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10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58" r:id="rId3"/>
    <p:sldLayoutId id="2147483716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34DCB7-3BE5-4DD9-9616-B4B9297CEA50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518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987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59" r:id="rId3"/>
    <p:sldLayoutId id="214748376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705D20B-28B6-469A-97BC-15AA768F9AB1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55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3E621156-68EF-CC47-B848-34A377273FE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35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95D6A118-8AD1-204F-BF2C-0A5570B1BA0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45579" y="2565400"/>
            <a:ext cx="3378200" cy="17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49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55"/>
          <p:cNvSpPr txBox="1"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Lato"/>
              <a:buNone/>
            </a:pPr>
            <a:r>
              <a:rPr lang="en-US" dirty="0"/>
              <a:t>TMX GROUP</a:t>
            </a:r>
            <a:br>
              <a:rPr lang="en-US" dirty="0"/>
            </a:br>
            <a:r>
              <a:rPr lang="en-US" dirty="0"/>
              <a:t>MONTREAL EXCHANGE</a:t>
            </a:r>
            <a:endParaRPr dirty="0"/>
          </a:p>
        </p:txBody>
      </p:sp>
      <p:sp>
        <p:nvSpPr>
          <p:cNvPr id="470" name="Google Shape;470;p55"/>
          <p:cNvSpPr txBox="1">
            <a:spLocks noGrp="1"/>
          </p:cNvSpPr>
          <p:nvPr>
            <p:ph type="body" idx="1"/>
          </p:nvPr>
        </p:nvSpPr>
        <p:spPr>
          <a:xfrm>
            <a:off x="628650" y="1825624"/>
            <a:ext cx="8229600" cy="449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171450" lvl="0" indent="-171481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300" dirty="0"/>
              <a:t>MX will offer two connection periods. We will start in our primary site, and failover to our back-up site.</a:t>
            </a:r>
            <a:endParaRPr sz="2300" dirty="0"/>
          </a:p>
          <a:p>
            <a:pPr marL="171450" lvl="0" indent="-171481" algn="l" rtl="0">
              <a:lnSpc>
                <a:spcPct val="12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2300" dirty="0"/>
              <a:t>Times and systems availability will be as follows: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1400" dirty="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1300" dirty="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1300" dirty="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1300" dirty="0"/>
              <a:t> </a:t>
            </a:r>
            <a:br>
              <a:rPr lang="en-US" sz="1300" dirty="0"/>
            </a:br>
            <a:br>
              <a:rPr lang="en-US" sz="1300" dirty="0"/>
            </a:br>
            <a:r>
              <a:rPr lang="en-US" sz="1300" dirty="0"/>
              <a:t>   </a:t>
            </a:r>
            <a:r>
              <a:rPr lang="en-US" sz="1400" dirty="0"/>
              <a:t>*System will be up by 11:00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1400" dirty="0"/>
          </a:p>
        </p:txBody>
      </p:sp>
      <p:graphicFrame>
        <p:nvGraphicFramePr>
          <p:cNvPr id="471" name="Google Shape;471;p55"/>
          <p:cNvGraphicFramePr/>
          <p:nvPr/>
        </p:nvGraphicFramePr>
        <p:xfrm>
          <a:off x="741913" y="3439802"/>
          <a:ext cx="7886675" cy="22251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77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34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8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u="none" strike="noStrike" cap="none"/>
                        <a:t>Time</a:t>
                      </a:r>
                      <a:endParaRPr/>
                    </a:p>
                  </a:txBody>
                  <a:tcPr marL="91450" marR="91450" marT="45725" marB="45725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u="none" strike="noStrike" cap="none"/>
                        <a:t>Access to Primary or back-up system</a:t>
                      </a:r>
                      <a:endParaRPr/>
                    </a:p>
                  </a:txBody>
                  <a:tcPr marL="91450" marR="91450" marT="45725" marB="457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b="1" u="none" strike="noStrike" cap="none"/>
                        <a:t>Instrument state</a:t>
                      </a:r>
                      <a:endParaRPr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 u="none" strike="noStrike" cap="none"/>
                        <a:t>7:00 AM – 8:20 AM</a:t>
                      </a:r>
                      <a:endParaRPr/>
                    </a:p>
                  </a:txBody>
                  <a:tcPr marL="91450" marR="91450" marT="45725" marB="45725" anchor="ctr"/>
                </a:tc>
                <a:tc rowSpan="2"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Primary</a:t>
                      </a:r>
                      <a:endParaRPr/>
                    </a:p>
                  </a:txBody>
                  <a:tcPr marL="91450" marR="91450" marT="45725" marB="45725"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Pre-open</a:t>
                      </a:r>
                      <a:endParaRPr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8:20 AM – 8:45 AM</a:t>
                      </a:r>
                      <a:endParaRPr/>
                    </a:p>
                  </a:txBody>
                  <a:tcPr marL="91450" marR="91450" marT="45725" marB="45725" anchor="ctr"/>
                </a:tc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Markets open</a:t>
                      </a:r>
                      <a:endParaRPr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 row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8:45 AM – 11:00 AM*</a:t>
                      </a:r>
                      <a:endParaRPr/>
                    </a:p>
                  </a:txBody>
                  <a:tcPr marL="91450" marR="91450" marT="45725" marB="45725" anchor="ctr"/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No access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8:45 – 9:00 disaster simulation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Market out of service</a:t>
                      </a:r>
                      <a:endParaRPr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9:00 – 11:00 recovery</a:t>
                      </a:r>
                      <a:endParaRPr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15 minutes – Pre-Open</a:t>
                      </a:r>
                      <a:endParaRPr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11:00 AM* - 1:30 PM</a:t>
                      </a:r>
                      <a:endParaRPr/>
                    </a:p>
                  </a:txBody>
                  <a:tcPr marL="91450" marR="91450" marT="45725" marB="45725" anchor="ctr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Back-up</a:t>
                      </a:r>
                      <a:endParaRPr/>
                    </a:p>
                  </a:txBody>
                  <a:tcPr marL="91450" marR="91450" marT="45725" marB="45725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00"/>
                        <a:t>Markets open</a:t>
                      </a:r>
                      <a:endParaRPr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p56"/>
          <p:cNvSpPr txBox="1"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Lato"/>
              <a:buNone/>
            </a:pPr>
            <a:r>
              <a:rPr lang="en-US" sz="2800"/>
              <a:t>MONTREAL EXCHANGE </a:t>
            </a:r>
            <a:r>
              <a:rPr lang="en-US" sz="2400"/>
              <a:t>(Cont’d)</a:t>
            </a:r>
            <a:endParaRPr/>
          </a:p>
        </p:txBody>
      </p:sp>
      <p:sp>
        <p:nvSpPr>
          <p:cNvPr id="477" name="Google Shape;477;p56"/>
          <p:cNvSpPr txBox="1">
            <a:spLocks noGrp="1"/>
          </p:cNvSpPr>
          <p:nvPr>
            <p:ph type="body" idx="1"/>
          </p:nvPr>
        </p:nvSpPr>
        <p:spPr>
          <a:xfrm>
            <a:off x="628650" y="1658679"/>
            <a:ext cx="8229600" cy="451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lang="en-US" sz="175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 network, DNS, or IP changes will be required to connect to the DR site during the connectivity test or the FIA DR Test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</a:pPr>
            <a:endParaRPr lang="en-US" sz="17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lang="en-US" sz="175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 trades will occur during the Pre-Opening period</a:t>
            </a:r>
          </a:p>
          <a:p>
            <a:pPr marL="2857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</a:pPr>
            <a:endParaRPr lang="en-US" sz="17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lang="en-US" sz="175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MX will provide automated market volume for bid/offer on selected instruments in the back-up environment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</a:pPr>
            <a:endParaRPr lang="en-US" sz="17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lang="en-US" sz="175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Orders must be entered with an October 5</a:t>
            </a:r>
            <a:r>
              <a:rPr lang="en-US" sz="1400" baseline="30000" dirty="0"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-US" sz="175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Trade Date (day orders only)</a:t>
            </a:r>
          </a:p>
          <a:p>
            <a:pPr marL="2857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</a:pPr>
            <a:endParaRPr lang="en-US" sz="17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lang="en-US" sz="175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Broadcast of trades transmitted to firms via SOLA Trading protocols and disseminated via the HSVF &amp; OBF market data feeds</a:t>
            </a:r>
          </a:p>
          <a:p>
            <a:pPr marL="2857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</a:pPr>
            <a:endParaRPr lang="en-US" sz="17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lang="en-US" sz="175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 trades performed during testing hours will be valid</a:t>
            </a:r>
          </a:p>
          <a:p>
            <a:pPr marL="2857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</a:pPr>
            <a:endParaRPr lang="en-US" sz="17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lang="en-US" sz="175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 participants MUST clean up all backend system data after testing</a:t>
            </a:r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nterior slides_w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FIA - Lato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CB8D958-18BA-4A2F-B3ED-3094FF83B51F}"/>
    </a:ext>
  </a:extLst>
</a:theme>
</file>

<file path=ppt/theme/theme2.xml><?xml version="1.0" encoding="utf-8"?>
<a:theme xmlns:a="http://schemas.openxmlformats.org/drawingml/2006/main" name="Interior slides_w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5A648A1-D264-48AC-82AD-4FBB214D6922}"/>
    </a:ext>
  </a:extLst>
</a:theme>
</file>

<file path=ppt/theme/theme3.xml><?xml version="1.0" encoding="utf-8"?>
<a:theme xmlns:a="http://schemas.openxmlformats.org/drawingml/2006/main" name="Interior slides_No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B66A5330-AB83-4564-8823-1C6FD722FACA}"/>
    </a:ext>
  </a:extLst>
</a:theme>
</file>

<file path=ppt/theme/theme4.xml><?xml version="1.0" encoding="utf-8"?>
<a:theme xmlns:a="http://schemas.openxmlformats.org/drawingml/2006/main" name="Interior slides_No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1F7355F6-4E1D-4512-AF2B-82CA553CB91A}"/>
    </a:ext>
  </a:extLst>
</a:theme>
</file>

<file path=ppt/theme/theme5.xml><?xml version="1.0" encoding="utf-8"?>
<a:theme xmlns:a="http://schemas.openxmlformats.org/drawingml/2006/main" name="Concluding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840B1C0-70E7-4D13-A666-D6D96E2ADD53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BF086C32B17346B8130D26F24364DD" ma:contentTypeVersion="16" ma:contentTypeDescription="Create a new document." ma:contentTypeScope="" ma:versionID="b82cbb0bed3cb630ff18eb00444ddb8f">
  <xsd:schema xmlns:xsd="http://www.w3.org/2001/XMLSchema" xmlns:xs="http://www.w3.org/2001/XMLSchema" xmlns:p="http://schemas.microsoft.com/office/2006/metadata/properties" xmlns:ns2="f321cc19-8678-4f0b-8d8e-188e7c02e2be" xmlns:ns3="b1dc8d5e-a797-4cf4-8b99-2f35a2d8a579" targetNamespace="http://schemas.microsoft.com/office/2006/metadata/properties" ma:root="true" ma:fieldsID="201e042af1d4c50d98caeec188a48178" ns2:_="" ns3:_="">
    <xsd:import namespace="f321cc19-8678-4f0b-8d8e-188e7c02e2be"/>
    <xsd:import namespace="b1dc8d5e-a797-4cf4-8b99-2f35a2d8a5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1cc19-8678-4f0b-8d8e-188e7c02e2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0317f6e-2cf7-4ca2-aff5-a4d7f2f902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dc8d5e-a797-4cf4-8b99-2f35a2d8a57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7bff8164-d40a-4a58-8c78-6419d99c6f26}" ma:internalName="TaxCatchAll" ma:showField="CatchAllData" ma:web="b1dc8d5e-a797-4cf4-8b99-2f35a2d8a5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dc8d5e-a797-4cf4-8b99-2f35a2d8a579" xsi:nil="true"/>
    <lcf76f155ced4ddcb4097134ff3c332f xmlns="f321cc19-8678-4f0b-8d8e-188e7c02e2b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52F072-52EA-4177-883B-60FCB33FB0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21cc19-8678-4f0b-8d8e-188e7c02e2be"/>
    <ds:schemaRef ds:uri="b1dc8d5e-a797-4cf4-8b99-2f35a2d8a5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5178D3-992A-4AC0-8D89-3D90FF0F224E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b1dc8d5e-a797-4cf4-8b99-2f35a2d8a579"/>
    <ds:schemaRef ds:uri="f321cc19-8678-4f0b-8d8e-188e7c02e2b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0ABB4EB-E615-4EC8-9188-07114EA818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Title Slides</Template>
  <TotalTime>15791</TotalTime>
  <Words>222</Words>
  <Application>Microsoft Macintosh PowerPoint</Application>
  <PresentationFormat>On-screen Show (4:3)</PresentationFormat>
  <Paragraphs>38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Lato</vt:lpstr>
      <vt:lpstr>Interior slides_wWatermark</vt:lpstr>
      <vt:lpstr>Interior slides_wWatermark_wPgNu</vt:lpstr>
      <vt:lpstr>Interior slides_NoWatermark</vt:lpstr>
      <vt:lpstr>Interior slides_NoWatermark_wPgNu</vt:lpstr>
      <vt:lpstr>Concluding slide</vt:lpstr>
      <vt:lpstr>TMX GROUP MONTREAL EXCHANGE</vt:lpstr>
      <vt:lpstr>MONTREAL EXCHANGE (Cont’d)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Continuity Disaster Recovery Test Briefings</dc:title>
  <dc:creator>Steve P.</dc:creator>
  <cp:lastModifiedBy>Steve Proctor</cp:lastModifiedBy>
  <cp:revision>203</cp:revision>
  <dcterms:created xsi:type="dcterms:W3CDTF">2020-08-08T18:31:41Z</dcterms:created>
  <dcterms:modified xsi:type="dcterms:W3CDTF">2024-10-02T20:58:21Z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0x01010051BF086C32B17346B8130D26F24364DD</vt:lpwstr>
  </property>
  <property fmtid="{D5CDD505-2E9C-101B-9397-08002B2CF9AE}" pid="3" name="MediaServiceImageTags">
    <vt:lpwstr/>
  </property>
</Properties>
</file>