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5"/>
  </p:notesMasterIdLst>
  <p:sldIdLst>
    <p:sldId id="325" r:id="rId9"/>
    <p:sldId id="360" r:id="rId10"/>
    <p:sldId id="361" r:id="rId11"/>
    <p:sldId id="362" r:id="rId12"/>
    <p:sldId id="363" r:id="rId13"/>
    <p:sldId id="3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occDRtest@theocc.com" TargetMode="External"/><Relationship Id="rId2" Type="http://schemas.openxmlformats.org/officeDocument/2006/relationships/hyperlink" Target="https://www.theocc.com/clearing/certification-testing/reg_sci_dr_industry_test_registration.jsp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OPTIONS CLEARING CORPORATION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9944"/>
            <a:ext cx="8229600" cy="4497019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b="1" u="sng" dirty="0"/>
              <a:t>Overview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OCC’s version of the FIA Business Continuity and Disaster Recovery Industry Test will include round trip processing with members and exchanges. Ping testing will only be supported on 9/14/24.</a:t>
            </a:r>
          </a:p>
          <a:p>
            <a:pPr>
              <a:lnSpc>
                <a:spcPct val="100000"/>
              </a:lnSpc>
            </a:pPr>
            <a:r>
              <a:rPr lang="en-US" dirty="0"/>
              <a:t>Similar to prior year’s testing, OCC will simulate a standard business day from market open through positions finalization.</a:t>
            </a:r>
          </a:p>
          <a:p>
            <a:pPr>
              <a:lnSpc>
                <a:spcPct val="100000"/>
              </a:lnSpc>
            </a:pPr>
            <a:r>
              <a:rPr lang="en-US" dirty="0"/>
              <a:t>OCC will support all inbound and outbound communication protocols from our DR environment along with the ENCORE GUI application.</a:t>
            </a:r>
          </a:p>
          <a:p>
            <a:pPr>
              <a:lnSpc>
                <a:spcPct val="100000"/>
              </a:lnSpc>
            </a:pPr>
            <a:r>
              <a:rPr lang="en-US" dirty="0"/>
              <a:t>All data received will be processed and distributed to registered participants according to their registration specifications.</a:t>
            </a:r>
          </a:p>
        </p:txBody>
      </p:sp>
    </p:spTree>
    <p:extLst>
      <p:ext uri="{BB962C8B-B14F-4D97-AF65-F5344CB8AC3E}">
        <p14:creationId xmlns:p14="http://schemas.microsoft.com/office/powerpoint/2010/main" val="156139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OPTIONS CLEARING CORPORATION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6780"/>
            <a:ext cx="8229600" cy="466769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Test Details</a:t>
            </a:r>
          </a:p>
          <a:p>
            <a:endParaRPr lang="en-US" b="1" dirty="0"/>
          </a:p>
          <a:p>
            <a:r>
              <a:rPr lang="en-US" b="1" dirty="0"/>
              <a:t>Starting Inventory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dirty="0"/>
              <a:t>Product/Contract and Position Inventory for the test will be a snapshot of the production inventory as of “Market Open” Thursday, October 3, 2024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Symbols / CUSIP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dirty="0"/>
              <a:t>OCC will support production symbols and CUSIP’s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Test Business Date* UPDATED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dirty="0"/>
              <a:t>Trade date for the OCC Encore System will be Saturday, October 5, 2024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dirty="0"/>
              <a:t>All inbound trades and post trades should have a business date of Saturday, October 5, 2024. All other messages sent to OCC without this date </a:t>
            </a:r>
            <a:r>
              <a:rPr lang="en-US"/>
              <a:t>will not be processed.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13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OPTIONS CLEARING CORPORATION </a:t>
            </a:r>
            <a:r>
              <a:rPr lang="en-US" sz="2400"/>
              <a:t>(Cont’d)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A7E55-8113-ED46-BB48-CB81CC3D10C9}"/>
              </a:ext>
            </a:extLst>
          </p:cNvPr>
          <p:cNvSpPr txBox="1"/>
          <p:nvPr/>
        </p:nvSpPr>
        <p:spPr>
          <a:xfrm>
            <a:off x="384176" y="1188257"/>
            <a:ext cx="83756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u="sng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General Test Information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1900EE-CE8E-FB43-95CC-D8491087F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468441"/>
              </p:ext>
            </p:extLst>
          </p:nvPr>
        </p:nvGraphicFramePr>
        <p:xfrm>
          <a:off x="384175" y="1768855"/>
          <a:ext cx="8375650" cy="4765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87825">
                  <a:extLst>
                    <a:ext uri="{9D8B030D-6E8A-4147-A177-3AD203B41FA5}">
                      <a16:colId xmlns:a16="http://schemas.microsoft.com/office/drawing/2014/main" val="718283491"/>
                    </a:ext>
                  </a:extLst>
                </a:gridCol>
                <a:gridCol w="4187825">
                  <a:extLst>
                    <a:ext uri="{9D8B030D-6E8A-4147-A177-3AD203B41FA5}">
                      <a16:colId xmlns:a16="http://schemas.microsoft.com/office/drawing/2014/main" val="1987137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Details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3645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Test Registration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solidFill>
                            <a:srgbClr val="FF0000"/>
                          </a:solidFill>
                        </a:rPr>
                        <a:t>Yes for Non-Mandated Participants</a:t>
                      </a:r>
                    </a:p>
                    <a:p>
                      <a:r>
                        <a:rPr lang="en-US" sz="1300" dirty="0">
                          <a:solidFill>
                            <a:srgbClr val="FF0000"/>
                          </a:solidFill>
                        </a:rPr>
                        <a:t>Registration only accepted via OCC website:</a:t>
                      </a:r>
                      <a:br>
                        <a:rPr lang="en-US" sz="1300" dirty="0"/>
                      </a:br>
                      <a:r>
                        <a:rPr lang="en-US" sz="1300" dirty="0">
                          <a:hlinkClick r:id="rId2"/>
                        </a:rPr>
                        <a:t>https://www.theocc.com/clearing/certification-testing/reg_sci_dr_industry_test_registration.jsp</a:t>
                      </a:r>
                      <a:r>
                        <a:rPr lang="en-US" sz="1300" dirty="0"/>
                        <a:t> </a:t>
                      </a:r>
                    </a:p>
                    <a:p>
                      <a:endParaRPr lang="en-US" sz="1300" dirty="0"/>
                    </a:p>
                    <a:p>
                      <a:r>
                        <a:rPr lang="en-US" sz="1300" dirty="0">
                          <a:solidFill>
                            <a:srgbClr val="FF0000"/>
                          </a:solidFill>
                        </a:rPr>
                        <a:t>OCC Registration Ended July 31, 2024, but will work with firms who register late on a best-efforts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708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Environment Used For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DR Environment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64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Advanced Planning &amp; IT/Connectivity Contacts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hlinkClick r:id="rId3"/>
                        </a:rPr>
                        <a:t>occDRtest@theocc.com</a:t>
                      </a:r>
                      <a:r>
                        <a:rPr lang="en-US" sz="1300"/>
                        <a:t> </a:t>
                      </a:r>
                    </a:p>
                    <a:p>
                      <a:endParaRPr lang="en-US" sz="1300"/>
                    </a:p>
                    <a:p>
                      <a:r>
                        <a:rPr lang="en-US" sz="1300"/>
                        <a:t>Member Services Help Desk</a:t>
                      </a:r>
                    </a:p>
                    <a:p>
                      <a:r>
                        <a:rPr lang="en-US" sz="1300"/>
                        <a:t>800-621-6072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626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Test Day Contacts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Member Services Help Desk</a:t>
                      </a:r>
                    </a:p>
                    <a:p>
                      <a:r>
                        <a:rPr lang="en-US" sz="1300"/>
                        <a:t>800-621-6072 Option 1</a:t>
                      </a:r>
                    </a:p>
                    <a:p>
                      <a:r>
                        <a:rPr lang="en-US" sz="1300"/>
                        <a:t>Support will be available for the duration of the test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2093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Availability of Test Day Conference 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No – OCC will distribute broadcast emails throughout the test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275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Completion of Test Acknowledgement 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Complete Email Template and Send To </a:t>
                      </a:r>
                      <a:r>
                        <a:rPr lang="en-US" sz="1300" dirty="0">
                          <a:hlinkClick r:id="rId3"/>
                        </a:rPr>
                        <a:t>occDRtest@theocc.com</a:t>
                      </a:r>
                      <a:r>
                        <a:rPr lang="en-US" sz="13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301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29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OPTIONS CLEARING CORPORATION </a:t>
            </a:r>
            <a:r>
              <a:rPr lang="en-US" sz="2400"/>
              <a:t>(Cont’d)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3FEF9312-FBC3-4F48-99A7-319EBC5FD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409311"/>
              </p:ext>
            </p:extLst>
          </p:nvPr>
        </p:nvGraphicFramePr>
        <p:xfrm>
          <a:off x="628650" y="1945640"/>
          <a:ext cx="7886700" cy="3169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988683521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3626932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Details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6226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Systems Supported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Encore, DDS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374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Client Connectivity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IP and Leased Lines (includes SFTP, MQ)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34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Production Systems Reset and Test Data Purged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Yes, - Prior to Monday opening</a:t>
                      </a:r>
                      <a:br>
                        <a:rPr lang="en-US" sz="1300" dirty="0"/>
                      </a:br>
                      <a:r>
                        <a:rPr lang="en-US" sz="1300" dirty="0"/>
                        <a:t>Firms are responsible for purging test data on their systems and reset sequence numbers on their sender channels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446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Special Registration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Advanced Registration Required – No Day of Registration Accepted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548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Special Instructions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OCC will require all firms testing on October 5, 2024 to pre-test connectivity on the designated test date in September (9/14)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7310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DD94557-0976-8641-9E5C-008D2594CBDE}"/>
              </a:ext>
            </a:extLst>
          </p:cNvPr>
          <p:cNvSpPr txBox="1"/>
          <p:nvPr/>
        </p:nvSpPr>
        <p:spPr>
          <a:xfrm>
            <a:off x="628650" y="1368512"/>
            <a:ext cx="3642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General Test Information (Cont’d)</a:t>
            </a:r>
          </a:p>
        </p:txBody>
      </p:sp>
    </p:spTree>
    <p:extLst>
      <p:ext uri="{BB962C8B-B14F-4D97-AF65-F5344CB8AC3E}">
        <p14:creationId xmlns:p14="http://schemas.microsoft.com/office/powerpoint/2010/main" val="130876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OPTIONS CLEARING CORPORATION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/>
          <a:lstStyle/>
          <a:p>
            <a:r>
              <a:rPr lang="en-US" sz="2000" dirty="0"/>
              <a:t>Participants must register in advance via the OCC website</a:t>
            </a:r>
          </a:p>
          <a:p>
            <a:r>
              <a:rPr lang="en-US" sz="2000" dirty="0"/>
              <a:t>If the firm is mandated to participate then they are automatically registered.</a:t>
            </a:r>
          </a:p>
          <a:p>
            <a:r>
              <a:rPr lang="en-US" sz="2000" dirty="0"/>
              <a:t>Once registered OCC will contact registered participants to review connectivity details and confirm customized test strategies.</a:t>
            </a:r>
          </a:p>
          <a:p>
            <a:r>
              <a:rPr lang="en-US" sz="2000" dirty="0"/>
              <a:t>Members can choose to test from Production/Back-up or DR site and must disclose to OCC what site is being used for the test</a:t>
            </a:r>
          </a:p>
          <a:p>
            <a:r>
              <a:rPr lang="en-US" sz="2000" dirty="0"/>
              <a:t>Connectivity Testing is required in advance of participation in the Industry Test. OCC will support connectivity testing on the following dates.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B3D167-4870-6F40-814E-B317BB77C025}"/>
              </a:ext>
            </a:extLst>
          </p:cNvPr>
          <p:cNvSpPr txBox="1"/>
          <p:nvPr/>
        </p:nvSpPr>
        <p:spPr>
          <a:xfrm>
            <a:off x="628650" y="1322299"/>
            <a:ext cx="287347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Testing Pre-Requisites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DF19423-273F-AA46-8E17-C06D842B2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670334"/>
              </p:ext>
            </p:extLst>
          </p:nvPr>
        </p:nvGraphicFramePr>
        <p:xfrm>
          <a:off x="859536" y="5200104"/>
          <a:ext cx="7655814" cy="87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0518">
                  <a:extLst>
                    <a:ext uri="{9D8B030D-6E8A-4147-A177-3AD203B41FA5}">
                      <a16:colId xmlns:a16="http://schemas.microsoft.com/office/drawing/2014/main" val="2910646410"/>
                    </a:ext>
                  </a:extLst>
                </a:gridCol>
                <a:gridCol w="2427727">
                  <a:extLst>
                    <a:ext uri="{9D8B030D-6E8A-4147-A177-3AD203B41FA5}">
                      <a16:colId xmlns:a16="http://schemas.microsoft.com/office/drawing/2014/main" val="292636807"/>
                    </a:ext>
                  </a:extLst>
                </a:gridCol>
                <a:gridCol w="1877569">
                  <a:extLst>
                    <a:ext uri="{9D8B030D-6E8A-4147-A177-3AD203B41FA5}">
                      <a16:colId xmlns:a16="http://schemas.microsoft.com/office/drawing/2014/main" val="38510742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Day/Date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Time (ET)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Connectivity Pre-test Participation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07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Saturday, September 14,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9:00 a.m. – 3:00 p.m.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578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89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OPTIONS CLEARING CORPORATION </a:t>
            </a:r>
            <a:r>
              <a:rPr lang="en-US" sz="2400"/>
              <a:t>(Cont’d)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1556BD4D-AAE0-DC4C-9591-22B585B0E8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163538"/>
              </p:ext>
            </p:extLst>
          </p:nvPr>
        </p:nvGraphicFramePr>
        <p:xfrm>
          <a:off x="215900" y="1360486"/>
          <a:ext cx="8712199" cy="5181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>
                  <a:extLst>
                    <a:ext uri="{9D8B030D-6E8A-4147-A177-3AD203B41FA5}">
                      <a16:colId xmlns:a16="http://schemas.microsoft.com/office/drawing/2014/main" val="4131259406"/>
                    </a:ext>
                  </a:extLst>
                </a:gridCol>
                <a:gridCol w="1585913">
                  <a:extLst>
                    <a:ext uri="{9D8B030D-6E8A-4147-A177-3AD203B41FA5}">
                      <a16:colId xmlns:a16="http://schemas.microsoft.com/office/drawing/2014/main" val="3551238547"/>
                    </a:ext>
                  </a:extLst>
                </a:gridCol>
                <a:gridCol w="2157412">
                  <a:extLst>
                    <a:ext uri="{9D8B030D-6E8A-4147-A177-3AD203B41FA5}">
                      <a16:colId xmlns:a16="http://schemas.microsoft.com/office/drawing/2014/main" val="3748358284"/>
                    </a:ext>
                  </a:extLst>
                </a:gridCol>
                <a:gridCol w="1085849">
                  <a:extLst>
                    <a:ext uri="{9D8B030D-6E8A-4147-A177-3AD203B41FA5}">
                      <a16:colId xmlns:a16="http://schemas.microsoft.com/office/drawing/2014/main" val="3440326438"/>
                    </a:ext>
                  </a:extLst>
                </a:gridCol>
                <a:gridCol w="2670175">
                  <a:extLst>
                    <a:ext uri="{9D8B030D-6E8A-4147-A177-3AD203B41FA5}">
                      <a16:colId xmlns:a16="http://schemas.microsoft.com/office/drawing/2014/main" val="2499769032"/>
                    </a:ext>
                  </a:extLst>
                </a:gridCol>
              </a:tblGrid>
              <a:tr h="52537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Business/</a:t>
                      </a:r>
                      <a:br>
                        <a:rPr lang="en-US"/>
                      </a:br>
                      <a:r>
                        <a:rPr lang="en-US"/>
                        <a:t>Trade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Time (ET)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Inputs/</a:t>
                      </a:r>
                      <a:br>
                        <a:rPr lang="en-US"/>
                      </a:br>
                      <a:r>
                        <a:rPr lang="en-US"/>
                        <a:t>Outputs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9821150"/>
                  </a:ext>
                </a:extLst>
              </a:tr>
              <a:tr h="668655">
                <a:tc rowSpan="5"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Thursday</a:t>
                      </a:r>
                    </a:p>
                    <a:p>
                      <a:pPr algn="ctr"/>
                      <a:r>
                        <a:rPr lang="en-US" sz="1000" b="1" dirty="0"/>
                        <a:t>10/12/23</a:t>
                      </a:r>
                    </a:p>
                    <a:p>
                      <a:pPr algn="ctr"/>
                      <a:r>
                        <a:rPr lang="en-US" sz="1000" b="1" dirty="0"/>
                        <a:t>/</a:t>
                      </a:r>
                    </a:p>
                    <a:p>
                      <a:pPr algn="ctr"/>
                      <a:r>
                        <a:rPr lang="en-US" sz="1000" b="1" dirty="0"/>
                        <a:t>Saturday</a:t>
                      </a:r>
                    </a:p>
                    <a:p>
                      <a:pPr algn="ctr"/>
                      <a:r>
                        <a:rPr lang="en-US" sz="1000" b="1" dirty="0"/>
                        <a:t>10/14/23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8:15 a.m. – 8:45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Pre-Market Open Connectivity – Exchange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Resolution of connectivity &amp; start-up issues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6395548"/>
                  </a:ext>
                </a:extLst>
              </a:tr>
              <a:tr h="4315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8:45 a.m. – 9:15 a.m.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Pre-Market Open Connectivity - Participants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Resolution of connectivity &amp; start-up issues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9373529"/>
                  </a:ext>
                </a:extLst>
              </a:tr>
              <a:tr h="16238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endParaRPr lang="en-US" sz="1000" dirty="0"/>
                    </a:p>
                    <a:p>
                      <a:pPr algn="l"/>
                      <a:r>
                        <a:rPr lang="en-US" sz="1000" dirty="0"/>
                        <a:t>9:30 a.m. – 1:00 p.m.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br>
                        <a:rPr lang="en-US" sz="1000"/>
                      </a:br>
                      <a:r>
                        <a:rPr lang="en-US" sz="1000"/>
                        <a:t>Mock Trading Cycle</a:t>
                      </a:r>
                    </a:p>
                    <a:p>
                      <a:pPr algn="l"/>
                      <a:r>
                        <a:rPr lang="en-US" sz="1000"/>
                        <a:t>Post Trade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/>
                        <a:t>Inputs</a:t>
                      </a:r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endParaRPr lang="en-US" sz="1000"/>
                    </a:p>
                    <a:p>
                      <a:pPr algn="l"/>
                      <a:r>
                        <a:rPr lang="en-US" sz="1000"/>
                        <a:t>Outputs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Real-time Trades (Exchanges)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Trade Balancing (Exchanges)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Backup Batch Trade Files (Exchanges)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Real-time FIXML, Post Trades (Members)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Batch FIXML Post Trades (Members)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External Encore Post Trades (Members)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endParaRPr lang="en-US" sz="1000" dirty="0"/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Real-time Trade DDS – Pends/Rejects (Exchanges)</a:t>
                      </a:r>
                    </a:p>
                    <a:p>
                      <a:pPr marL="285750" indent="-285750" algn="l">
                        <a:buFont typeface="System Font Regular"/>
                        <a:buChar char="-"/>
                      </a:pPr>
                      <a:r>
                        <a:rPr lang="en-US" sz="1000" dirty="0"/>
                        <a:t>Real-time DDS (Members)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51502"/>
                  </a:ext>
                </a:extLst>
              </a:tr>
              <a:tr h="477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1:00 p.m.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/>
                        <a:t>Market Close - Exchange Checkpoint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895647"/>
                  </a:ext>
                </a:extLst>
              </a:tr>
              <a:tr h="8650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1:00 p.m. – 4:00 p.m.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Positions Finalization / End of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Inputs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Outputs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System Font Regular"/>
                        <a:buChar char="-"/>
                      </a:pPr>
                      <a:r>
                        <a:rPr lang="en-US" sz="1000" dirty="0"/>
                        <a:t>N/A</a:t>
                      </a:r>
                    </a:p>
                    <a:p>
                      <a:pPr marL="171450" indent="-171450">
                        <a:buFont typeface="System Font Regular"/>
                        <a:buChar char="-"/>
                      </a:pPr>
                      <a:endParaRPr lang="en-US" sz="1000" dirty="0"/>
                    </a:p>
                    <a:p>
                      <a:pPr marL="171450" indent="-171450">
                        <a:buFont typeface="System Font Regular"/>
                        <a:buChar char="-"/>
                      </a:pPr>
                      <a:r>
                        <a:rPr lang="en-US" sz="1000" dirty="0"/>
                        <a:t>ORSA DDS (Exchanges)</a:t>
                      </a:r>
                    </a:p>
                    <a:p>
                      <a:pPr marL="171450" indent="-171450">
                        <a:buFont typeface="System Font Regular"/>
                        <a:buChar char="-"/>
                      </a:pPr>
                      <a:r>
                        <a:rPr lang="en-US" sz="1000" dirty="0"/>
                        <a:t>Batch DDS (Members)</a:t>
                      </a:r>
                    </a:p>
                    <a:p>
                      <a:pPr marL="171450" indent="-171450">
                        <a:buFont typeface="System Font Regular"/>
                        <a:buChar char="-"/>
                      </a:pPr>
                      <a:r>
                        <a:rPr lang="en-US" sz="1000" dirty="0"/>
                        <a:t>External Encore Reports (Members)</a:t>
                      </a:r>
                    </a:p>
                    <a:p>
                      <a:pPr marL="514350" lvl="1" indent="-171450">
                        <a:buFont typeface="System Font Regular"/>
                        <a:buChar char="-"/>
                      </a:pPr>
                      <a:r>
                        <a:rPr lang="en-US" sz="1000" dirty="0"/>
                        <a:t>Position Activity</a:t>
                      </a:r>
                    </a:p>
                    <a:p>
                      <a:pPr marL="514350" lvl="1" indent="-171450">
                        <a:buFont typeface="System Font Regular"/>
                        <a:buChar char="-"/>
                      </a:pPr>
                      <a:r>
                        <a:rPr lang="en-US" sz="1000" dirty="0"/>
                        <a:t>Position Summary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196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578187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15793</TotalTime>
  <Words>778</Words>
  <Application>Microsoft Macintosh PowerPoint</Application>
  <PresentationFormat>On-screen Show (4:3)</PresentationFormat>
  <Paragraphs>135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Lato</vt:lpstr>
      <vt:lpstr>System Font Regular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OPTIONS CLEARING CORPORATION</vt:lpstr>
      <vt:lpstr>OPTIONS CLEARING CORPORATION (Cont’d)</vt:lpstr>
      <vt:lpstr>OPTIONS CLEARING CORPORATION (Cont’d)</vt:lpstr>
      <vt:lpstr>OPTIONS CLEARING CORPORATION (Cont’d)</vt:lpstr>
      <vt:lpstr>OPTIONS CLEARING CORPORATION (Cont’d)</vt:lpstr>
      <vt:lpstr>OPTIONS CLEARING CORPORATION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207</cp:revision>
  <dcterms:created xsi:type="dcterms:W3CDTF">2020-08-08T18:31:41Z</dcterms:created>
  <dcterms:modified xsi:type="dcterms:W3CDTF">2024-10-02T21:00:29Z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